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5"/>
  </p:sldMasterIdLst>
  <p:notesMasterIdLst>
    <p:notesMasterId r:id="rId30"/>
  </p:notesMasterIdLst>
  <p:handoutMasterIdLst>
    <p:handoutMasterId r:id="rId31"/>
  </p:handoutMasterIdLst>
  <p:sldIdLst>
    <p:sldId id="256" r:id="rId6"/>
    <p:sldId id="288" r:id="rId7"/>
    <p:sldId id="284" r:id="rId8"/>
    <p:sldId id="320" r:id="rId9"/>
    <p:sldId id="327" r:id="rId10"/>
    <p:sldId id="323" r:id="rId11"/>
    <p:sldId id="324" r:id="rId12"/>
    <p:sldId id="286" r:id="rId13"/>
    <p:sldId id="301" r:id="rId14"/>
    <p:sldId id="343" r:id="rId15"/>
    <p:sldId id="341" r:id="rId16"/>
    <p:sldId id="342" r:id="rId17"/>
    <p:sldId id="344" r:id="rId18"/>
    <p:sldId id="347" r:id="rId19"/>
    <p:sldId id="346" r:id="rId20"/>
    <p:sldId id="345" r:id="rId21"/>
    <p:sldId id="349" r:id="rId22"/>
    <p:sldId id="330" r:id="rId23"/>
    <p:sldId id="331" r:id="rId24"/>
    <p:sldId id="337" r:id="rId25"/>
    <p:sldId id="329" r:id="rId26"/>
    <p:sldId id="338" r:id="rId27"/>
    <p:sldId id="282" r:id="rId28"/>
    <p:sldId id="350" r:id="rId29"/>
  </p:sldIdLst>
  <p:sldSz cx="9144000" cy="6858000" type="screen4x3"/>
  <p:notesSz cx="6797675" cy="9928225"/>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28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00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72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427">
          <p15:clr>
            <a:srgbClr val="A4A3A4"/>
          </p15:clr>
        </p15:guide>
        <p15:guide id="3" orient="horz" pos="983">
          <p15:clr>
            <a:srgbClr val="A4A3A4"/>
          </p15:clr>
        </p15:guide>
        <p15:guide id="4" orient="horz" pos="3838">
          <p15:clr>
            <a:srgbClr val="A4A3A4"/>
          </p15:clr>
        </p15:guide>
        <p15:guide id="5" pos="2880">
          <p15:clr>
            <a:srgbClr val="A4A3A4"/>
          </p15:clr>
        </p15:guide>
        <p15:guide id="6" pos="562">
          <p15:clr>
            <a:srgbClr val="A4A3A4"/>
          </p15:clr>
        </p15:guide>
        <p15:guide id="7" pos="5103">
          <p15:clr>
            <a:srgbClr val="A4A3A4"/>
          </p15:clr>
        </p15:guide>
        <p15:guide id="8" pos="2562">
          <p15:clr>
            <a:srgbClr val="A4A3A4"/>
          </p15:clr>
        </p15:guide>
        <p15:guide id="9" pos="269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A65C45"/>
    <a:srgbClr val="E9EDF4"/>
    <a:srgbClr val="D0D8E8"/>
    <a:srgbClr val="7F4633"/>
    <a:srgbClr val="FF3399"/>
    <a:srgbClr val="1A9DAC"/>
    <a:srgbClr val="CC7054"/>
    <a:srgbClr val="FFFFFF"/>
    <a:srgbClr val="D6A700"/>
    <a:srgbClr val="6DA4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74"/>
  </p:normalViewPr>
  <p:slideViewPr>
    <p:cSldViewPr showGuides="1">
      <p:cViewPr varScale="1">
        <p:scale>
          <a:sx n="116" d="100"/>
          <a:sy n="116" d="100"/>
        </p:scale>
        <p:origin x="-1308" y="-96"/>
      </p:cViewPr>
      <p:guideLst>
        <p:guide orient="horz" pos="2160"/>
        <p:guide orient="horz" pos="427"/>
        <p:guide orient="horz" pos="983"/>
        <p:guide orient="horz" pos="3838"/>
        <p:guide pos="2880"/>
        <p:guide pos="562"/>
        <p:guide pos="5103"/>
        <p:guide pos="2562"/>
        <p:guide pos="269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Alps2016\Flipping\CNM_attendance_short15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Alps2016\Flipping\video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val>
            <c:numRef>
              <c:f>Sheet1!$B$13:$B$22</c:f>
              <c:numCache>
                <c:formatCode>General</c:formatCode>
                <c:ptCount val="10"/>
                <c:pt idx="0">
                  <c:v>27</c:v>
                </c:pt>
                <c:pt idx="1">
                  <c:v>28</c:v>
                </c:pt>
                <c:pt idx="2">
                  <c:v>24</c:v>
                </c:pt>
                <c:pt idx="3">
                  <c:v>27</c:v>
                </c:pt>
                <c:pt idx="4">
                  <c:v>27</c:v>
                </c:pt>
                <c:pt idx="5">
                  <c:v>26</c:v>
                </c:pt>
                <c:pt idx="6">
                  <c:v>31</c:v>
                </c:pt>
                <c:pt idx="7">
                  <c:v>29</c:v>
                </c:pt>
                <c:pt idx="8">
                  <c:v>26</c:v>
                </c:pt>
                <c:pt idx="9">
                  <c:v>31</c:v>
                </c:pt>
              </c:numCache>
            </c:numRef>
          </c:val>
        </c:ser>
        <c:dLbls>
          <c:showLegendKey val="0"/>
          <c:showVal val="0"/>
          <c:showCatName val="0"/>
          <c:showSerName val="0"/>
          <c:showPercent val="0"/>
          <c:showBubbleSize val="0"/>
        </c:dLbls>
        <c:gapWidth val="150"/>
        <c:axId val="150951424"/>
        <c:axId val="150958464"/>
      </c:barChart>
      <c:catAx>
        <c:axId val="150951424"/>
        <c:scaling>
          <c:orientation val="minMax"/>
        </c:scaling>
        <c:delete val="0"/>
        <c:axPos val="b"/>
        <c:title>
          <c:tx>
            <c:rich>
              <a:bodyPr/>
              <a:lstStyle/>
              <a:p>
                <a:pPr>
                  <a:defRPr sz="1400"/>
                </a:pPr>
                <a:r>
                  <a:rPr lang="en-US" sz="1400"/>
                  <a:t>Week number</a:t>
                </a:r>
              </a:p>
            </c:rich>
          </c:tx>
          <c:layout/>
          <c:overlay val="0"/>
        </c:title>
        <c:majorTickMark val="out"/>
        <c:minorTickMark val="none"/>
        <c:tickLblPos val="nextTo"/>
        <c:crossAx val="150958464"/>
        <c:crosses val="autoZero"/>
        <c:auto val="1"/>
        <c:lblAlgn val="ctr"/>
        <c:lblOffset val="100"/>
        <c:noMultiLvlLbl val="0"/>
      </c:catAx>
      <c:valAx>
        <c:axId val="150958464"/>
        <c:scaling>
          <c:orientation val="minMax"/>
        </c:scaling>
        <c:delete val="0"/>
        <c:axPos val="l"/>
        <c:majorGridlines/>
        <c:title>
          <c:tx>
            <c:rich>
              <a:bodyPr rot="-5400000" vert="horz"/>
              <a:lstStyle/>
              <a:p>
                <a:pPr>
                  <a:defRPr/>
                </a:pPr>
                <a:r>
                  <a:rPr lang="en-GB" sz="1200" dirty="0"/>
                  <a:t>Number of students</a:t>
                </a:r>
              </a:p>
            </c:rich>
          </c:tx>
          <c:layout>
            <c:manualLayout>
              <c:xMode val="edge"/>
              <c:yMode val="edge"/>
              <c:x val="3.0555555555555555E-2"/>
              <c:y val="0.32668015456401284"/>
            </c:manualLayout>
          </c:layout>
          <c:overlay val="0"/>
        </c:title>
        <c:numFmt formatCode="General" sourceLinked="1"/>
        <c:majorTickMark val="out"/>
        <c:minorTickMark val="none"/>
        <c:tickLblPos val="nextTo"/>
        <c:crossAx val="15095142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08537940228865"/>
          <c:y val="7.2108235420722575E-2"/>
          <c:w val="0.80359492563429569"/>
          <c:h val="0.72312882764654418"/>
        </c:manualLayout>
      </c:layout>
      <c:scatterChart>
        <c:scatterStyle val="lineMarker"/>
        <c:varyColors val="0"/>
        <c:ser>
          <c:idx val="0"/>
          <c:order val="0"/>
          <c:spPr>
            <a:ln w="28575">
              <a:noFill/>
            </a:ln>
          </c:spPr>
          <c:trendline>
            <c:trendlineType val="linear"/>
            <c:dispRSqr val="1"/>
            <c:dispEq val="1"/>
            <c:trendlineLbl>
              <c:layout>
                <c:manualLayout>
                  <c:x val="-0.48352016442617485"/>
                  <c:y val="-5.9407518644974254E-2"/>
                </c:manualLayout>
              </c:layout>
              <c:tx>
                <c:rich>
                  <a:bodyPr/>
                  <a:lstStyle/>
                  <a:p>
                    <a:pPr>
                      <a:defRPr/>
                    </a:pPr>
                    <a:r>
                      <a:rPr lang="en-US" sz="1600" baseline="0" dirty="0"/>
                      <a:t>y = 8.5587x - 3.8863
R² = 0.6084</a:t>
                    </a:r>
                    <a:endParaRPr lang="en-US" sz="3200" dirty="0"/>
                  </a:p>
                </c:rich>
              </c:tx>
              <c:numFmt formatCode="General" sourceLinked="0"/>
            </c:trendlineLbl>
          </c:trendline>
          <c:xVal>
            <c:numRef>
              <c:f>'engagement scatter'!$A$3:$A$35</c:f>
              <c:numCache>
                <c:formatCode>General</c:formatCode>
                <c:ptCount val="33"/>
                <c:pt idx="0">
                  <c:v>3</c:v>
                </c:pt>
                <c:pt idx="1">
                  <c:v>5</c:v>
                </c:pt>
                <c:pt idx="2">
                  <c:v>5</c:v>
                </c:pt>
                <c:pt idx="3">
                  <c:v>7</c:v>
                </c:pt>
                <c:pt idx="4">
                  <c:v>7</c:v>
                </c:pt>
                <c:pt idx="5">
                  <c:v>7</c:v>
                </c:pt>
                <c:pt idx="6">
                  <c:v>8</c:v>
                </c:pt>
                <c:pt idx="7">
                  <c:v>8</c:v>
                </c:pt>
                <c:pt idx="8">
                  <c:v>9</c:v>
                </c:pt>
                <c:pt idx="9">
                  <c:v>9</c:v>
                </c:pt>
                <c:pt idx="10">
                  <c:v>9</c:v>
                </c:pt>
                <c:pt idx="11">
                  <c:v>9</c:v>
                </c:pt>
                <c:pt idx="12">
                  <c:v>9</c:v>
                </c:pt>
                <c:pt idx="13">
                  <c:v>9</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numCache>
            </c:numRef>
          </c:xVal>
          <c:yVal>
            <c:numRef>
              <c:f>'engagement scatter'!$B$3:$B$35</c:f>
              <c:numCache>
                <c:formatCode>General</c:formatCode>
                <c:ptCount val="33"/>
                <c:pt idx="0">
                  <c:v>33</c:v>
                </c:pt>
                <c:pt idx="1">
                  <c:v>66</c:v>
                </c:pt>
                <c:pt idx="2">
                  <c:v>23</c:v>
                </c:pt>
                <c:pt idx="3">
                  <c:v>77</c:v>
                </c:pt>
                <c:pt idx="4">
                  <c:v>47</c:v>
                </c:pt>
                <c:pt idx="5">
                  <c:v>28</c:v>
                </c:pt>
                <c:pt idx="6">
                  <c:v>55</c:v>
                </c:pt>
                <c:pt idx="7">
                  <c:v>50</c:v>
                </c:pt>
                <c:pt idx="8">
                  <c:v>77</c:v>
                </c:pt>
                <c:pt idx="9">
                  <c:v>77</c:v>
                </c:pt>
                <c:pt idx="10">
                  <c:v>74</c:v>
                </c:pt>
                <c:pt idx="11">
                  <c:v>71</c:v>
                </c:pt>
                <c:pt idx="12">
                  <c:v>53</c:v>
                </c:pt>
                <c:pt idx="13">
                  <c:v>49</c:v>
                </c:pt>
                <c:pt idx="14">
                  <c:v>99</c:v>
                </c:pt>
                <c:pt idx="15">
                  <c:v>95</c:v>
                </c:pt>
                <c:pt idx="16">
                  <c:v>92</c:v>
                </c:pt>
                <c:pt idx="17">
                  <c:v>91</c:v>
                </c:pt>
                <c:pt idx="18">
                  <c:v>89</c:v>
                </c:pt>
                <c:pt idx="19">
                  <c:v>88</c:v>
                </c:pt>
                <c:pt idx="20">
                  <c:v>87</c:v>
                </c:pt>
                <c:pt idx="21">
                  <c:v>86</c:v>
                </c:pt>
                <c:pt idx="22">
                  <c:v>86</c:v>
                </c:pt>
                <c:pt idx="23">
                  <c:v>85</c:v>
                </c:pt>
                <c:pt idx="24">
                  <c:v>83</c:v>
                </c:pt>
                <c:pt idx="25">
                  <c:v>82</c:v>
                </c:pt>
                <c:pt idx="26">
                  <c:v>82</c:v>
                </c:pt>
                <c:pt idx="27">
                  <c:v>81</c:v>
                </c:pt>
                <c:pt idx="28">
                  <c:v>80</c:v>
                </c:pt>
                <c:pt idx="29">
                  <c:v>77</c:v>
                </c:pt>
                <c:pt idx="30">
                  <c:v>76</c:v>
                </c:pt>
                <c:pt idx="31">
                  <c:v>75</c:v>
                </c:pt>
                <c:pt idx="32">
                  <c:v>74</c:v>
                </c:pt>
              </c:numCache>
            </c:numRef>
          </c:yVal>
          <c:smooth val="0"/>
        </c:ser>
        <c:dLbls>
          <c:showLegendKey val="0"/>
          <c:showVal val="0"/>
          <c:showCatName val="0"/>
          <c:showSerName val="0"/>
          <c:showPercent val="0"/>
          <c:showBubbleSize val="0"/>
        </c:dLbls>
        <c:axId val="150992000"/>
        <c:axId val="150993920"/>
      </c:scatterChart>
      <c:valAx>
        <c:axId val="150992000"/>
        <c:scaling>
          <c:orientation val="minMax"/>
          <c:max val="10"/>
        </c:scaling>
        <c:delete val="0"/>
        <c:axPos val="b"/>
        <c:title>
          <c:tx>
            <c:rich>
              <a:bodyPr/>
              <a:lstStyle/>
              <a:p>
                <a:pPr>
                  <a:defRPr/>
                </a:pPr>
                <a:r>
                  <a:rPr lang="en-GB" sz="1600" dirty="0"/>
                  <a:t>Engagement (attendance/video/</a:t>
                </a:r>
                <a:r>
                  <a:rPr lang="en-GB" sz="1600" dirty="0" err="1"/>
                  <a:t>Dewis</a:t>
                </a:r>
                <a:r>
                  <a:rPr lang="en-GB" sz="1600" dirty="0"/>
                  <a:t>)</a:t>
                </a:r>
              </a:p>
            </c:rich>
          </c:tx>
          <c:layout/>
          <c:overlay val="0"/>
        </c:title>
        <c:numFmt formatCode="General" sourceLinked="1"/>
        <c:majorTickMark val="out"/>
        <c:minorTickMark val="none"/>
        <c:tickLblPos val="nextTo"/>
        <c:crossAx val="150993920"/>
        <c:crosses val="autoZero"/>
        <c:crossBetween val="midCat"/>
      </c:valAx>
      <c:valAx>
        <c:axId val="150993920"/>
        <c:scaling>
          <c:orientation val="minMax"/>
          <c:max val="100"/>
        </c:scaling>
        <c:delete val="0"/>
        <c:axPos val="l"/>
        <c:majorGridlines/>
        <c:title>
          <c:tx>
            <c:rich>
              <a:bodyPr rot="-5400000" vert="horz"/>
              <a:lstStyle/>
              <a:p>
                <a:pPr>
                  <a:defRPr/>
                </a:pPr>
                <a:r>
                  <a:rPr lang="en-GB" sz="1600" dirty="0"/>
                  <a:t>Exam mark</a:t>
                </a:r>
              </a:p>
            </c:rich>
          </c:tx>
          <c:layout/>
          <c:overlay val="0"/>
        </c:title>
        <c:numFmt formatCode="General" sourceLinked="1"/>
        <c:majorTickMark val="out"/>
        <c:minorTickMark val="none"/>
        <c:tickLblPos val="nextTo"/>
        <c:crossAx val="150992000"/>
        <c:crosses val="autoZero"/>
        <c:crossBetween val="midCat"/>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884" cy="4955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668" y="0"/>
            <a:ext cx="2945884" cy="495550"/>
          </a:xfrm>
          <a:prstGeom prst="rect">
            <a:avLst/>
          </a:prstGeom>
        </p:spPr>
        <p:txBody>
          <a:bodyPr vert="horz" lIns="91440" tIns="45720" rIns="91440" bIns="45720" rtlCol="0"/>
          <a:lstStyle>
            <a:lvl1pPr algn="r">
              <a:defRPr sz="1200"/>
            </a:lvl1pPr>
          </a:lstStyle>
          <a:p>
            <a:fld id="{450DDEA8-6018-4046-964F-5C165DC04941}" type="datetimeFigureOut">
              <a:rPr lang="en-GB" smtClean="0"/>
              <a:t>21/03/2018</a:t>
            </a:fld>
            <a:endParaRPr lang="en-GB"/>
          </a:p>
        </p:txBody>
      </p:sp>
      <p:sp>
        <p:nvSpPr>
          <p:cNvPr id="4" name="Footer Placeholder 3"/>
          <p:cNvSpPr>
            <a:spLocks noGrp="1"/>
          </p:cNvSpPr>
          <p:nvPr>
            <p:ph type="ftr" sz="quarter" idx="2"/>
          </p:nvPr>
        </p:nvSpPr>
        <p:spPr>
          <a:xfrm>
            <a:off x="0" y="9430523"/>
            <a:ext cx="2945884" cy="4955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668" y="9430523"/>
            <a:ext cx="2945884" cy="495550"/>
          </a:xfrm>
          <a:prstGeom prst="rect">
            <a:avLst/>
          </a:prstGeom>
        </p:spPr>
        <p:txBody>
          <a:bodyPr vert="horz" lIns="91440" tIns="45720" rIns="91440" bIns="45720" rtlCol="0" anchor="b"/>
          <a:lstStyle>
            <a:lvl1pPr algn="r">
              <a:defRPr sz="1200"/>
            </a:lvl1pPr>
          </a:lstStyle>
          <a:p>
            <a:fld id="{53731FBC-7EC2-418B-BF04-91DEB313F4CA}" type="slidenum">
              <a:rPr lang="en-GB" smtClean="0"/>
              <a:t>‹#›</a:t>
            </a:fld>
            <a:endParaRPr lang="en-GB"/>
          </a:p>
        </p:txBody>
      </p:sp>
    </p:spTree>
    <p:extLst>
      <p:ext uri="{BB962C8B-B14F-4D97-AF65-F5344CB8AC3E}">
        <p14:creationId xmlns:p14="http://schemas.microsoft.com/office/powerpoint/2010/main" val="700603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ea typeface="ＭＳ Ｐゴシック" charset="0"/>
                <a:cs typeface="ＭＳ Ｐゴシック" charset="0"/>
              </a:defRPr>
            </a:lvl1pPr>
          </a:lstStyle>
          <a:p>
            <a:pPr>
              <a:defRPr/>
            </a:pPr>
            <a:endParaRPr lang="en-US"/>
          </a:p>
        </p:txBody>
      </p:sp>
      <p:sp>
        <p:nvSpPr>
          <p:cNvPr id="11267" name="Rectangle 3"/>
          <p:cNvSpPr>
            <a:spLocks noGrp="1" noChangeArrowheads="1"/>
          </p:cNvSpPr>
          <p:nvPr>
            <p:ph type="dt" idx="1"/>
          </p:nvPr>
        </p:nvSpPr>
        <p:spPr bwMode="auto">
          <a:xfrm>
            <a:off x="3850837" y="0"/>
            <a:ext cx="2945659" cy="496411"/>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ea typeface="ＭＳ Ｐゴシック" charset="0"/>
                <a:cs typeface="ＭＳ Ｐゴシック" charset="0"/>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9"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9429516"/>
            <a:ext cx="2945659" cy="496411"/>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ea typeface="ＭＳ Ｐゴシック" charset="0"/>
                <a:cs typeface="ＭＳ Ｐゴシック" charset="0"/>
              </a:defRPr>
            </a:lvl1pPr>
          </a:lstStyle>
          <a:p>
            <a:pPr>
              <a:defRPr/>
            </a:pPr>
            <a:endParaRPr lang="en-US"/>
          </a:p>
        </p:txBody>
      </p:sp>
      <p:sp>
        <p:nvSpPr>
          <p:cNvPr id="11271" name="Rectangle 7"/>
          <p:cNvSpPr>
            <a:spLocks noGrp="1" noChangeArrowheads="1"/>
          </p:cNvSpPr>
          <p:nvPr>
            <p:ph type="sldNum" sz="quarter" idx="5"/>
          </p:nvPr>
        </p:nvSpPr>
        <p:spPr bwMode="auto">
          <a:xfrm>
            <a:off x="3850837" y="9429516"/>
            <a:ext cx="2945659" cy="496411"/>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vl1pPr>
          </a:lstStyle>
          <a:p>
            <a:pPr>
              <a:defRPr/>
            </a:pPr>
            <a:fld id="{85360570-2B09-DB43-BBE0-DA076DA911F1}" type="slidenum">
              <a:rPr lang="en-US" altLang="en-US"/>
              <a:pPr>
                <a:defRPr/>
              </a:pPr>
              <a:t>‹#›</a:t>
            </a:fld>
            <a:endParaRPr lang="en-US" altLang="en-US"/>
          </a:p>
        </p:txBody>
      </p:sp>
    </p:spTree>
    <p:extLst>
      <p:ext uri="{BB962C8B-B14F-4D97-AF65-F5344CB8AC3E}">
        <p14:creationId xmlns:p14="http://schemas.microsoft.com/office/powerpoint/2010/main" val="2004877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5943" algn="l" defTabSz="914378" rtl="0" eaLnBrk="1" latinLnBrk="0" hangingPunct="1">
      <a:defRPr sz="1200" kern="1200">
        <a:solidFill>
          <a:schemeClr val="tx1"/>
        </a:solidFill>
        <a:latin typeface="+mn-lt"/>
        <a:ea typeface="+mn-ea"/>
        <a:cs typeface="+mn-cs"/>
      </a:defRPr>
    </a:lvl6pPr>
    <a:lvl7pPr marL="2743132" algn="l" defTabSz="914378" rtl="0" eaLnBrk="1" latinLnBrk="0" hangingPunct="1">
      <a:defRPr sz="1200" kern="1200">
        <a:solidFill>
          <a:schemeClr val="tx1"/>
        </a:solidFill>
        <a:latin typeface="+mn-lt"/>
        <a:ea typeface="+mn-ea"/>
        <a:cs typeface="+mn-cs"/>
      </a:defRPr>
    </a:lvl7pPr>
    <a:lvl8pPr marL="3200320" algn="l" defTabSz="914378" rtl="0" eaLnBrk="1" latinLnBrk="0" hangingPunct="1">
      <a:defRPr sz="1200" kern="1200">
        <a:solidFill>
          <a:schemeClr val="tx1"/>
        </a:solidFill>
        <a:latin typeface="+mn-lt"/>
        <a:ea typeface="+mn-ea"/>
        <a:cs typeface="+mn-cs"/>
      </a:defRPr>
    </a:lvl8pPr>
    <a:lvl9pPr marL="3657509" algn="l" defTabSz="9143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5360570-2B09-DB43-BBE0-DA076DA911F1}" type="slidenum">
              <a:rPr lang="en-US" altLang="en-US" smtClean="0"/>
              <a:pPr>
                <a:defRPr/>
              </a:pPr>
              <a:t>6</a:t>
            </a:fld>
            <a:endParaRPr lang="en-US" altLang="en-US"/>
          </a:p>
        </p:txBody>
      </p:sp>
    </p:spTree>
    <p:extLst>
      <p:ext uri="{BB962C8B-B14F-4D97-AF65-F5344CB8AC3E}">
        <p14:creationId xmlns:p14="http://schemas.microsoft.com/office/powerpoint/2010/main" val="4187110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summative because</a:t>
            </a:r>
            <a:r>
              <a:rPr lang="en-GB" baseline="0" dirty="0" smtClean="0"/>
              <a:t> the evaluation made no recommendations during the module of how it could be improved or reported before the module was completed on the students experiences. Results were used to develop the modules for the next cohort of students. </a:t>
            </a:r>
            <a:endParaRPr lang="en-GB" dirty="0" smtClean="0"/>
          </a:p>
          <a:p>
            <a:endParaRPr lang="en-GB" dirty="0" smtClean="0"/>
          </a:p>
          <a:p>
            <a:r>
              <a:rPr lang="en-GB" dirty="0" smtClean="0"/>
              <a:t>It is important to say that these modules were part of a larger study</a:t>
            </a:r>
            <a:r>
              <a:rPr lang="en-GB" baseline="0" dirty="0" smtClean="0"/>
              <a:t> of which there were 3 other focus groups and 23 students were interviewed in total. </a:t>
            </a:r>
          </a:p>
          <a:p>
            <a:endParaRPr lang="en-GB" baseline="0" dirty="0" smtClean="0"/>
          </a:p>
          <a:p>
            <a:r>
              <a:rPr lang="en-GB" baseline="0" dirty="0" smtClean="0"/>
              <a:t>If anyone asks!!! Technically there was no control group but this questionnaire was used on two modules previously where the flipped classroom was NOT employed and the data was unusable because there was no discernible changes in students attitude to learning flowing the completion of the modules. So the fact that there is a discernible trend with the flipped classroom cohort implies it is the teaching style. </a:t>
            </a:r>
          </a:p>
          <a:p>
            <a:endParaRPr lang="en-GB" baseline="0" dirty="0" smtClean="0"/>
          </a:p>
          <a:p>
            <a:r>
              <a:rPr lang="en-GB" baseline="0" dirty="0" smtClean="0"/>
              <a:t>Overall there were 77 Q responses that were included in the larger study</a:t>
            </a:r>
            <a:endParaRPr lang="en-GB" dirty="0"/>
          </a:p>
        </p:txBody>
      </p:sp>
      <p:sp>
        <p:nvSpPr>
          <p:cNvPr id="4" name="Slide Number Placeholder 3"/>
          <p:cNvSpPr>
            <a:spLocks noGrp="1"/>
          </p:cNvSpPr>
          <p:nvPr>
            <p:ph type="sldNum" sz="quarter" idx="10"/>
          </p:nvPr>
        </p:nvSpPr>
        <p:spPr/>
        <p:txBody>
          <a:bodyPr/>
          <a:lstStyle/>
          <a:p>
            <a:pPr>
              <a:defRPr/>
            </a:pPr>
            <a:fld id="{85360570-2B09-DB43-BBE0-DA076DA911F1}" type="slidenum">
              <a:rPr lang="en-US" altLang="en-US" smtClean="0"/>
              <a:pPr>
                <a:defRPr/>
              </a:pPr>
              <a:t>18</a:t>
            </a:fld>
            <a:endParaRPr lang="en-US" altLang="en-US"/>
          </a:p>
        </p:txBody>
      </p:sp>
    </p:spTree>
    <p:extLst>
      <p:ext uri="{BB962C8B-B14F-4D97-AF65-F5344CB8AC3E}">
        <p14:creationId xmlns:p14="http://schemas.microsoft.com/office/powerpoint/2010/main" val="2452027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Feel free to change the wording to bullet points/less wordy.</a:t>
            </a:r>
          </a:p>
          <a:p>
            <a:endParaRPr lang="en-GB" dirty="0" smtClean="0"/>
          </a:p>
          <a:p>
            <a:r>
              <a:rPr lang="en-GB" dirty="0" smtClean="0"/>
              <a:t>The filling</a:t>
            </a:r>
            <a:r>
              <a:rPr lang="en-GB" baseline="0" dirty="0" smtClean="0"/>
              <a:t> in the gaps is important as a general complaint about the flipped classroom is that students don’t know what they don’t know!!!!</a:t>
            </a:r>
            <a:endParaRPr lang="en-GB" dirty="0"/>
          </a:p>
        </p:txBody>
      </p:sp>
      <p:sp>
        <p:nvSpPr>
          <p:cNvPr id="4" name="Slide Number Placeholder 3"/>
          <p:cNvSpPr>
            <a:spLocks noGrp="1"/>
          </p:cNvSpPr>
          <p:nvPr>
            <p:ph type="sldNum" sz="quarter" idx="10"/>
          </p:nvPr>
        </p:nvSpPr>
        <p:spPr/>
        <p:txBody>
          <a:bodyPr/>
          <a:lstStyle/>
          <a:p>
            <a:pPr>
              <a:defRPr/>
            </a:pPr>
            <a:fld id="{85360570-2B09-DB43-BBE0-DA076DA911F1}" type="slidenum">
              <a:rPr lang="en-US" altLang="en-US" smtClean="0"/>
              <a:pPr>
                <a:defRPr/>
              </a:pPr>
              <a:t>19</a:t>
            </a:fld>
            <a:endParaRPr lang="en-US" altLang="en-US"/>
          </a:p>
        </p:txBody>
      </p:sp>
    </p:spTree>
    <p:extLst>
      <p:ext uri="{BB962C8B-B14F-4D97-AF65-F5344CB8AC3E}">
        <p14:creationId xmlns:p14="http://schemas.microsoft.com/office/powerpoint/2010/main" val="3814805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5360570-2B09-DB43-BBE0-DA076DA911F1}" type="slidenum">
              <a:rPr lang="en-US" altLang="en-US" smtClean="0"/>
              <a:pPr>
                <a:defRPr/>
              </a:pPr>
              <a:t>21</a:t>
            </a:fld>
            <a:endParaRPr lang="en-US" altLang="en-US"/>
          </a:p>
        </p:txBody>
      </p:sp>
    </p:spTree>
    <p:extLst>
      <p:ext uri="{BB962C8B-B14F-4D97-AF65-F5344CB8AC3E}">
        <p14:creationId xmlns:p14="http://schemas.microsoft.com/office/powerpoint/2010/main" val="29359026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presentation title slide">
    <p:bg>
      <p:bgPr>
        <a:solidFill>
          <a:srgbClr val="7F4633"/>
        </a:solidFill>
        <a:effectLst/>
      </p:bgPr>
    </p:bg>
    <p:spTree>
      <p:nvGrpSpPr>
        <p:cNvPr id="1" name=""/>
        <p:cNvGrpSpPr/>
        <p:nvPr/>
      </p:nvGrpSpPr>
      <p:grpSpPr>
        <a:xfrm>
          <a:off x="0" y="0"/>
          <a:ext cx="0" cy="0"/>
          <a:chOff x="0" y="0"/>
          <a:chExt cx="0" cy="0"/>
        </a:xfrm>
      </p:grpSpPr>
      <p:pic>
        <p:nvPicPr>
          <p:cNvPr id="6"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888" y="-1588"/>
            <a:ext cx="2166937"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1919288" y="1989138"/>
            <a:ext cx="0" cy="3657600"/>
          </a:xfrm>
          <a:prstGeom prst="line">
            <a:avLst/>
          </a:prstGeom>
          <a:ln w="6350">
            <a:solidFill>
              <a:schemeClr val="bg1"/>
            </a:solidFill>
          </a:ln>
        </p:spPr>
        <p:style>
          <a:lnRef idx="1">
            <a:schemeClr val="accent2"/>
          </a:lnRef>
          <a:fillRef idx="0">
            <a:schemeClr val="accent2"/>
          </a:fillRef>
          <a:effectRef idx="0">
            <a:schemeClr val="accent2"/>
          </a:effectRef>
          <a:fontRef idx="minor">
            <a:schemeClr val="tx1"/>
          </a:fontRef>
        </p:style>
      </p:cxnSp>
      <p:sp>
        <p:nvSpPr>
          <p:cNvPr id="15" name="Text Placeholder 14"/>
          <p:cNvSpPr>
            <a:spLocks noGrp="1"/>
          </p:cNvSpPr>
          <p:nvPr>
            <p:ph type="body" sz="quarter" idx="14"/>
          </p:nvPr>
        </p:nvSpPr>
        <p:spPr>
          <a:xfrm>
            <a:off x="2325600" y="1886400"/>
            <a:ext cx="6062750" cy="3774848"/>
          </a:xfrm>
          <a:prstGeom prst="rect">
            <a:avLst/>
          </a:prstGeom>
        </p:spPr>
        <p:txBody>
          <a:bodyPr lIns="0" tIns="0" rIns="0" bIns="0"/>
          <a:lstStyle>
            <a:lvl1pPr marL="0" indent="0">
              <a:lnSpc>
                <a:spcPts val="4800"/>
              </a:lnSpc>
              <a:spcBef>
                <a:spcPts val="0"/>
              </a:spcBef>
              <a:buFontTx/>
              <a:buNone/>
              <a:defRPr sz="4400" b="0" i="0">
                <a:solidFill>
                  <a:schemeClr val="bg1"/>
                </a:solidFill>
                <a:latin typeface="Georgia" charset="0"/>
                <a:ea typeface="Georgia" charset="0"/>
                <a:cs typeface="Georgia" charset="0"/>
              </a:defRPr>
            </a:lvl1pPr>
          </a:lstStyle>
          <a:p>
            <a:pPr lvl="0"/>
            <a:r>
              <a:rPr lang="en-GB" dirty="0" smtClean="0"/>
              <a:t>Click to edit Master text styles</a:t>
            </a:r>
          </a:p>
        </p:txBody>
      </p:sp>
      <p:sp>
        <p:nvSpPr>
          <p:cNvPr id="18" name="Text Placeholder 14"/>
          <p:cNvSpPr>
            <a:spLocks noGrp="1"/>
          </p:cNvSpPr>
          <p:nvPr>
            <p:ph type="body" sz="quarter" idx="15"/>
          </p:nvPr>
        </p:nvSpPr>
        <p:spPr>
          <a:xfrm>
            <a:off x="640800" y="1972800"/>
            <a:ext cx="1219139" cy="358775"/>
          </a:xfrm>
          <a:prstGeom prst="rect">
            <a:avLst/>
          </a:prstGeom>
        </p:spPr>
        <p:txBody>
          <a:bodyPr lIns="0" tIns="0" rIns="0" bIns="0"/>
          <a:lstStyle>
            <a:lvl1pPr marL="0" indent="0">
              <a:lnSpc>
                <a:spcPts val="1300"/>
              </a:lnSpc>
              <a:spcBef>
                <a:spcPts val="0"/>
              </a:spcBef>
              <a:buFontTx/>
              <a:buNone/>
              <a:defRPr sz="1100" b="0" i="0">
                <a:solidFill>
                  <a:schemeClr val="bg1"/>
                </a:solidFill>
                <a:latin typeface="Tahoma" charset="0"/>
                <a:ea typeface="Tahoma" charset="0"/>
                <a:cs typeface="Tahoma" charset="0"/>
              </a:defRPr>
            </a:lvl1pPr>
          </a:lstStyle>
          <a:p>
            <a:pPr lvl="0"/>
            <a:r>
              <a:rPr lang="en-GB" dirty="0" smtClean="0"/>
              <a:t>Click to edit Master text styles</a:t>
            </a:r>
          </a:p>
        </p:txBody>
      </p:sp>
      <p:sp>
        <p:nvSpPr>
          <p:cNvPr id="19" name="Text Placeholder 14"/>
          <p:cNvSpPr>
            <a:spLocks noGrp="1"/>
          </p:cNvSpPr>
          <p:nvPr>
            <p:ph type="body" sz="quarter" idx="16"/>
          </p:nvPr>
        </p:nvSpPr>
        <p:spPr>
          <a:xfrm>
            <a:off x="640800" y="2332800"/>
            <a:ext cx="1219139" cy="536400"/>
          </a:xfrm>
          <a:prstGeom prst="rect">
            <a:avLst/>
          </a:prstGeom>
        </p:spPr>
        <p:txBody>
          <a:bodyPr lIns="0" tIns="0" rIns="0" bIns="0"/>
          <a:lstStyle>
            <a:lvl1pPr marL="0" indent="0">
              <a:lnSpc>
                <a:spcPts val="1300"/>
              </a:lnSpc>
              <a:spcBef>
                <a:spcPts val="0"/>
              </a:spcBef>
              <a:buFontTx/>
              <a:buNone/>
              <a:defRPr sz="1100" b="1" i="0">
                <a:solidFill>
                  <a:schemeClr val="bg1"/>
                </a:solidFill>
                <a:latin typeface="Tahoma" charset="0"/>
                <a:ea typeface="Tahoma" charset="0"/>
                <a:cs typeface="Tahoma" charset="0"/>
              </a:defRPr>
            </a:lvl1pPr>
          </a:lstStyle>
          <a:p>
            <a:pPr lvl="0"/>
            <a:r>
              <a:rPr lang="en-GB" dirty="0" smtClean="0"/>
              <a:t>Click to edit Master text styles</a:t>
            </a:r>
          </a:p>
        </p:txBody>
      </p:sp>
      <p:sp>
        <p:nvSpPr>
          <p:cNvPr id="20" name="Text Placeholder 14"/>
          <p:cNvSpPr>
            <a:spLocks noGrp="1"/>
          </p:cNvSpPr>
          <p:nvPr>
            <p:ph type="body" sz="quarter" idx="17"/>
          </p:nvPr>
        </p:nvSpPr>
        <p:spPr>
          <a:xfrm>
            <a:off x="640800" y="2876400"/>
            <a:ext cx="1219139" cy="695325"/>
          </a:xfrm>
          <a:prstGeom prst="rect">
            <a:avLst/>
          </a:prstGeom>
        </p:spPr>
        <p:txBody>
          <a:bodyPr lIns="0" tIns="0" rIns="0" bIns="0"/>
          <a:lstStyle>
            <a:lvl1pPr marL="0" indent="0">
              <a:lnSpc>
                <a:spcPts val="1300"/>
              </a:lnSpc>
              <a:spcBef>
                <a:spcPts val="0"/>
              </a:spcBef>
              <a:buFontTx/>
              <a:buNone/>
              <a:defRPr sz="1100" b="1" i="0">
                <a:solidFill>
                  <a:schemeClr val="bg1"/>
                </a:solidFill>
                <a:latin typeface="Tahoma" charset="0"/>
                <a:ea typeface="Tahoma" charset="0"/>
                <a:cs typeface="Tahoma" charset="0"/>
              </a:defRPr>
            </a:lvl1pPr>
          </a:lstStyle>
          <a:p>
            <a:pPr lvl="0"/>
            <a:r>
              <a:rPr lang="en-GB" dirty="0" smtClean="0"/>
              <a:t>Click to edit Master text styles</a:t>
            </a:r>
          </a:p>
        </p:txBody>
      </p:sp>
      <p:sp>
        <p:nvSpPr>
          <p:cNvPr id="8" name="Text Placeholder 14"/>
          <p:cNvSpPr>
            <a:spLocks noGrp="1"/>
          </p:cNvSpPr>
          <p:nvPr>
            <p:ph type="body" sz="quarter" idx="18"/>
          </p:nvPr>
        </p:nvSpPr>
        <p:spPr>
          <a:xfrm>
            <a:off x="641268" y="5503482"/>
            <a:ext cx="1219139" cy="229774"/>
          </a:xfrm>
          <a:prstGeom prst="rect">
            <a:avLst/>
          </a:prstGeom>
        </p:spPr>
        <p:txBody>
          <a:bodyPr lIns="0" tIns="0" rIns="0" bIns="0"/>
          <a:lstStyle>
            <a:lvl1pPr marL="0" indent="0">
              <a:lnSpc>
                <a:spcPts val="1300"/>
              </a:lnSpc>
              <a:spcBef>
                <a:spcPts val="0"/>
              </a:spcBef>
              <a:buFontTx/>
              <a:buNone/>
              <a:defRPr sz="1100" b="0" i="0">
                <a:solidFill>
                  <a:schemeClr val="bg1"/>
                </a:solidFill>
                <a:latin typeface="Tahoma"/>
                <a:ea typeface="Tahoma"/>
                <a:cs typeface="Tahoma"/>
              </a:defRPr>
            </a:lvl1pPr>
          </a:lstStyle>
          <a:p>
            <a:pPr lvl="0"/>
            <a:r>
              <a:rPr lang="en-GB" dirty="0" smtClean="0"/>
              <a:t>Click to edit Master text styles</a:t>
            </a:r>
          </a:p>
        </p:txBody>
      </p:sp>
    </p:spTree>
    <p:extLst>
      <p:ext uri="{BB962C8B-B14F-4D97-AF65-F5344CB8AC3E}">
        <p14:creationId xmlns:p14="http://schemas.microsoft.com/office/powerpoint/2010/main" val="2037226853"/>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and subhead">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899591" y="1890713"/>
            <a:ext cx="6515621" cy="1366120"/>
          </a:xfrm>
          <a:prstGeom prst="rect">
            <a:avLst/>
          </a:prstGeom>
        </p:spPr>
        <p:txBody>
          <a:bodyPr lIns="0" tIns="0" rIns="0" bIns="0"/>
          <a:lstStyle>
            <a:lvl1pPr marL="0" indent="0">
              <a:lnSpc>
                <a:spcPts val="4800"/>
              </a:lnSpc>
              <a:spcBef>
                <a:spcPts val="0"/>
              </a:spcBef>
              <a:buFontTx/>
              <a:buNone/>
              <a:defRPr sz="44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7" name="Text Placeholder 5"/>
          <p:cNvSpPr>
            <a:spLocks noGrp="1"/>
          </p:cNvSpPr>
          <p:nvPr>
            <p:ph type="body" sz="quarter" idx="11"/>
          </p:nvPr>
        </p:nvSpPr>
        <p:spPr>
          <a:xfrm>
            <a:off x="899592" y="4221163"/>
            <a:ext cx="6515620" cy="603104"/>
          </a:xfrm>
          <a:prstGeom prst="rect">
            <a:avLst/>
          </a:prstGeom>
        </p:spPr>
        <p:txBody>
          <a:bodyPr lIns="0" tIns="0" rIns="0" bIns="0"/>
          <a:lstStyle>
            <a:lvl1pPr marL="0" indent="0">
              <a:lnSpc>
                <a:spcPct val="100000"/>
              </a:lnSpc>
              <a:buFontTx/>
              <a:buNone/>
              <a:defRPr sz="1600" b="0" i="0">
                <a:solidFill>
                  <a:schemeClr val="tx1"/>
                </a:solidFill>
                <a:latin typeface="Tahoma" charset="0"/>
                <a:ea typeface="Tahoma" charset="0"/>
                <a:cs typeface="Tahoma" charset="0"/>
              </a:defRPr>
            </a:lvl1pPr>
          </a:lstStyle>
          <a:p>
            <a:pPr lvl="0"/>
            <a:r>
              <a:rPr lang="en-GB" dirty="0" smtClean="0"/>
              <a:t>Click to edit Master text styles</a:t>
            </a:r>
          </a:p>
        </p:txBody>
      </p:sp>
    </p:spTree>
    <p:extLst>
      <p:ext uri="{BB962C8B-B14F-4D97-AF65-F5344CB8AC3E}">
        <p14:creationId xmlns:p14="http://schemas.microsoft.com/office/powerpoint/2010/main" val="19245060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headings, text and bullet points">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899591" y="689700"/>
            <a:ext cx="6515621" cy="651068"/>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3" name="Text Placeholder 2"/>
          <p:cNvSpPr>
            <a:spLocks noGrp="1"/>
          </p:cNvSpPr>
          <p:nvPr>
            <p:ph type="body" sz="quarter" idx="14"/>
          </p:nvPr>
        </p:nvSpPr>
        <p:spPr>
          <a:xfrm>
            <a:off x="827584" y="1557214"/>
            <a:ext cx="6587628" cy="4536082"/>
          </a:xfrm>
          <a:prstGeom prst="rect">
            <a:avLst/>
          </a:prstGeom>
        </p:spPr>
        <p:txBody>
          <a:bodyPr vert="horz"/>
          <a:lstStyle>
            <a:lvl1pPr marL="0" indent="0">
              <a:lnSpc>
                <a:spcPts val="2400"/>
              </a:lnSpc>
              <a:spcBef>
                <a:spcPts val="0"/>
              </a:spcBef>
              <a:spcAft>
                <a:spcPts val="1000"/>
              </a:spcAft>
              <a:buFontTx/>
              <a:buNone/>
              <a:defRPr sz="1600">
                <a:solidFill>
                  <a:schemeClr val="tx1"/>
                </a:solidFill>
                <a:latin typeface="Tahoma" charset="0"/>
                <a:cs typeface="Tahoma" charset="0"/>
              </a:defRPr>
            </a:lvl1pPr>
            <a:lvl2pPr marL="0" indent="-270000">
              <a:lnSpc>
                <a:spcPts val="2400"/>
              </a:lnSpc>
              <a:buClr>
                <a:srgbClr val="7F4633"/>
              </a:buClr>
              <a:buFont typeface="Arial"/>
              <a:buChar char="•"/>
              <a:defRPr sz="1600">
                <a:solidFill>
                  <a:schemeClr val="tx1"/>
                </a:solidFill>
                <a:latin typeface="Tahoma" charset="0"/>
                <a:cs typeface="Tahoma" charset="0"/>
              </a:defRPr>
            </a:lvl2pPr>
            <a:lvl3pPr marL="540000" indent="-270000">
              <a:lnSpc>
                <a:spcPts val="2400"/>
              </a:lnSpc>
              <a:buClr>
                <a:srgbClr val="7F4633"/>
              </a:buClr>
              <a:buFont typeface="Courier New"/>
              <a:buChar char="o"/>
              <a:defRPr sz="1600">
                <a:solidFill>
                  <a:schemeClr val="tx1"/>
                </a:solidFill>
                <a:latin typeface="Tahoma" charset="0"/>
                <a:cs typeface="Tahoma" charset="0"/>
              </a:defRPr>
            </a:lvl3pPr>
            <a:lvl4pPr marL="828000" indent="-270000">
              <a:lnSpc>
                <a:spcPts val="2400"/>
              </a:lnSpc>
              <a:buClr>
                <a:srgbClr val="7F4633"/>
              </a:buClr>
              <a:defRPr sz="1600">
                <a:solidFill>
                  <a:schemeClr val="tx1"/>
                </a:solidFill>
                <a:latin typeface="Tahoma" charset="0"/>
                <a:cs typeface="Tahoma" charset="0"/>
              </a:defRPr>
            </a:lvl4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Tree>
    <p:extLst>
      <p:ext uri="{BB962C8B-B14F-4D97-AF65-F5344CB8AC3E}">
        <p14:creationId xmlns:p14="http://schemas.microsoft.com/office/powerpoint/2010/main" val="406912239"/>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headings, text and numbered points">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899591" y="692696"/>
            <a:ext cx="6515621" cy="634666"/>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6" name="Text Placeholder 5"/>
          <p:cNvSpPr>
            <a:spLocks noGrp="1"/>
          </p:cNvSpPr>
          <p:nvPr>
            <p:ph type="body" sz="quarter" idx="15"/>
          </p:nvPr>
        </p:nvSpPr>
        <p:spPr>
          <a:xfrm>
            <a:off x="827584" y="1557214"/>
            <a:ext cx="6587628" cy="4680098"/>
          </a:xfrm>
          <a:prstGeom prst="rect">
            <a:avLst/>
          </a:prstGeom>
        </p:spPr>
        <p:txBody>
          <a:bodyPr/>
          <a:lstStyle>
            <a:lvl1pPr marL="0" indent="0">
              <a:lnSpc>
                <a:spcPts val="2400"/>
              </a:lnSpc>
              <a:spcAft>
                <a:spcPts val="1000"/>
              </a:spcAft>
              <a:buFontTx/>
              <a:buNone/>
              <a:defRPr sz="1600">
                <a:solidFill>
                  <a:schemeClr val="tx1"/>
                </a:solidFill>
                <a:latin typeface="Tahoma" charset="0"/>
                <a:ea typeface="Tahoma" charset="0"/>
                <a:cs typeface="Tahoma" charset="0"/>
              </a:defRPr>
            </a:lvl1pPr>
            <a:lvl2pPr marL="0" indent="-270000">
              <a:lnSpc>
                <a:spcPts val="2400"/>
              </a:lnSpc>
              <a:buClr>
                <a:srgbClr val="7F4633"/>
              </a:buClr>
              <a:buFont typeface="+mj-lt"/>
              <a:buAutoNum type="arabicPeriod"/>
              <a:defRPr sz="1600">
                <a:solidFill>
                  <a:schemeClr val="tx1"/>
                </a:solidFill>
                <a:latin typeface="Tahoma" charset="0"/>
                <a:ea typeface="Tahoma" charset="0"/>
                <a:cs typeface="Tahoma" charset="0"/>
              </a:defRPr>
            </a:lvl2pPr>
            <a:lvl3pPr marL="540000" indent="-270000">
              <a:lnSpc>
                <a:spcPts val="2400"/>
              </a:lnSpc>
              <a:buClr>
                <a:srgbClr val="7F4633"/>
              </a:buClr>
              <a:buFont typeface="+mj-lt"/>
              <a:buAutoNum type="romanLcPeriod"/>
              <a:defRPr sz="1600">
                <a:solidFill>
                  <a:schemeClr val="tx1"/>
                </a:solidFill>
                <a:latin typeface="Tahoma" charset="0"/>
                <a:ea typeface="Tahoma" charset="0"/>
                <a:cs typeface="Tahoma" charset="0"/>
              </a:defRPr>
            </a:lvl3pPr>
            <a:lvl4pPr marL="828000" indent="-270000">
              <a:lnSpc>
                <a:spcPts val="2400"/>
              </a:lnSpc>
              <a:buClr>
                <a:srgbClr val="7F4633"/>
              </a:buClr>
              <a:defRPr sz="1600">
                <a:solidFill>
                  <a:schemeClr val="tx1"/>
                </a:solidFill>
                <a:latin typeface="Tahoma" charset="0"/>
                <a:ea typeface="Tahoma" charset="0"/>
                <a:cs typeface="Tahoma" charset="0"/>
              </a:defRPr>
            </a:lvl4pPr>
            <a:lvl5pPr>
              <a:defRPr sz="1600">
                <a:solidFill>
                  <a:schemeClr val="tx1">
                    <a:lumMod val="65000"/>
                    <a:lumOff val="35000"/>
                  </a:schemeClr>
                </a:solidFill>
                <a:latin typeface="Open Sans" charset="0"/>
                <a:ea typeface="Open Sans" charset="0"/>
                <a:cs typeface="Open Sans" charset="0"/>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Tree>
    <p:extLst>
      <p:ext uri="{BB962C8B-B14F-4D97-AF65-F5344CB8AC3E}">
        <p14:creationId xmlns:p14="http://schemas.microsoft.com/office/powerpoint/2010/main" val="1386068825"/>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style">
    <p:spTree>
      <p:nvGrpSpPr>
        <p:cNvPr id="1" name=""/>
        <p:cNvGrpSpPr/>
        <p:nvPr/>
      </p:nvGrpSpPr>
      <p:grpSpPr>
        <a:xfrm>
          <a:off x="0" y="0"/>
          <a:ext cx="0" cy="0"/>
          <a:chOff x="0" y="0"/>
          <a:chExt cx="0" cy="0"/>
        </a:xfrm>
      </p:grpSpPr>
      <p:pic>
        <p:nvPicPr>
          <p:cNvPr id="8"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1"/>
          </p:nvPr>
        </p:nvSpPr>
        <p:spPr>
          <a:xfrm>
            <a:off x="899592" y="1628800"/>
            <a:ext cx="3167583" cy="4536504"/>
          </a:xfrm>
          <a:prstGeom prst="rect">
            <a:avLst/>
          </a:prstGeom>
        </p:spPr>
        <p:txBody>
          <a:bodyPr lIns="0" tIns="0" rIns="0" bIns="0" numCol="1" spcCol="216000"/>
          <a:lstStyle>
            <a:lvl1pPr marL="0" marR="0" indent="0" algn="l" defTabSz="606425" rtl="0" eaLnBrk="1" fontAlgn="base" latinLnBrk="0" hangingPunct="1">
              <a:lnSpc>
                <a:spcPts val="1800"/>
              </a:lnSpc>
              <a:spcBef>
                <a:spcPts val="0"/>
              </a:spcBef>
              <a:spcAft>
                <a:spcPct val="0"/>
              </a:spcAft>
              <a:buClrTx/>
              <a:buSzTx/>
              <a:buFontTx/>
              <a:buNone/>
              <a:tabLst/>
              <a:defRPr sz="1400" b="0" i="0" baseline="0">
                <a:solidFill>
                  <a:schemeClr val="tx1"/>
                </a:solidFill>
                <a:latin typeface="Tahoma" charset="0"/>
                <a:ea typeface="Tahoma" charset="0"/>
                <a:cs typeface="Tahoma" charset="0"/>
              </a:defRPr>
            </a:lvl1pPr>
          </a:lstStyle>
          <a:p>
            <a:pPr lvl="0"/>
            <a:r>
              <a:rPr lang="en-GB" dirty="0" smtClean="0"/>
              <a:t>Click to edit Master text styles</a:t>
            </a:r>
          </a:p>
        </p:txBody>
      </p:sp>
      <p:sp>
        <p:nvSpPr>
          <p:cNvPr id="5" name="Text Placeholder 5"/>
          <p:cNvSpPr>
            <a:spLocks noGrp="1"/>
          </p:cNvSpPr>
          <p:nvPr>
            <p:ph type="body" sz="quarter" idx="10"/>
          </p:nvPr>
        </p:nvSpPr>
        <p:spPr>
          <a:xfrm>
            <a:off x="899591" y="692696"/>
            <a:ext cx="6515621" cy="646040"/>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7" name="Text Placeholder 5"/>
          <p:cNvSpPr>
            <a:spLocks noGrp="1"/>
          </p:cNvSpPr>
          <p:nvPr>
            <p:ph type="body" sz="quarter" idx="12"/>
          </p:nvPr>
        </p:nvSpPr>
        <p:spPr>
          <a:xfrm>
            <a:off x="4284663" y="1628800"/>
            <a:ext cx="3167583" cy="4536504"/>
          </a:xfrm>
          <a:prstGeom prst="rect">
            <a:avLst/>
          </a:prstGeom>
        </p:spPr>
        <p:txBody>
          <a:bodyPr lIns="0" tIns="0" rIns="0" bIns="0" numCol="1" spcCol="216000"/>
          <a:lstStyle>
            <a:lvl1pPr marL="0" marR="0" indent="0" algn="l" defTabSz="606425" rtl="0" eaLnBrk="1" fontAlgn="base" latinLnBrk="0" hangingPunct="1">
              <a:lnSpc>
                <a:spcPts val="1800"/>
              </a:lnSpc>
              <a:spcBef>
                <a:spcPts val="0"/>
              </a:spcBef>
              <a:spcAft>
                <a:spcPct val="0"/>
              </a:spcAft>
              <a:buClrTx/>
              <a:buSzTx/>
              <a:buFontTx/>
              <a:buNone/>
              <a:tabLst/>
              <a:defRPr sz="1400" b="0" i="0" baseline="0">
                <a:solidFill>
                  <a:schemeClr val="tx1"/>
                </a:solidFill>
                <a:latin typeface="Tahoma" charset="0"/>
                <a:ea typeface="Tahoma" charset="0"/>
                <a:cs typeface="Tahoma" charset="0"/>
              </a:defRPr>
            </a:lvl1pPr>
          </a:lstStyle>
          <a:p>
            <a:pPr lvl="0"/>
            <a:r>
              <a:rPr lang="en-GB" dirty="0" smtClean="0"/>
              <a:t>Click to edit Master text styles</a:t>
            </a:r>
          </a:p>
        </p:txBody>
      </p:sp>
    </p:spTree>
    <p:extLst>
      <p:ext uri="{BB962C8B-B14F-4D97-AF65-F5344CB8AC3E}">
        <p14:creationId xmlns:p14="http://schemas.microsoft.com/office/powerpoint/2010/main" val="1903622766"/>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style with bullet points">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899591" y="692696"/>
            <a:ext cx="6515621" cy="646040"/>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6" name="Text Placeholder 5"/>
          <p:cNvSpPr>
            <a:spLocks noGrp="1"/>
          </p:cNvSpPr>
          <p:nvPr>
            <p:ph type="body" sz="quarter" idx="13"/>
          </p:nvPr>
        </p:nvSpPr>
        <p:spPr>
          <a:xfrm>
            <a:off x="806824" y="1584000"/>
            <a:ext cx="3260351" cy="4522209"/>
          </a:xfrm>
          <a:prstGeom prst="rect">
            <a:avLst/>
          </a:prstGeom>
        </p:spPr>
        <p:txBody>
          <a:bodyPr/>
          <a:lstStyle>
            <a:lvl1pPr marL="0" indent="0">
              <a:lnSpc>
                <a:spcPts val="1800"/>
              </a:lnSpc>
              <a:spcBef>
                <a:spcPts val="0"/>
              </a:spcBef>
              <a:spcAft>
                <a:spcPts val="600"/>
              </a:spcAft>
              <a:buFontTx/>
              <a:buNone/>
              <a:defRPr sz="1400">
                <a:latin typeface="Tahoma" charset="0"/>
                <a:ea typeface="Tahoma" charset="0"/>
                <a:cs typeface="Tahoma" charset="0"/>
              </a:defRPr>
            </a:lvl1pPr>
            <a:lvl2pPr marL="0" indent="-180000">
              <a:lnSpc>
                <a:spcPts val="1800"/>
              </a:lnSpc>
              <a:buClr>
                <a:srgbClr val="7F4633"/>
              </a:buClr>
              <a:buFont typeface="Arial" charset="0"/>
              <a:buChar char="•"/>
              <a:defRPr sz="1400">
                <a:latin typeface="Tahoma" charset="0"/>
                <a:ea typeface="Tahoma" charset="0"/>
                <a:cs typeface="Tahoma" charset="0"/>
              </a:defRPr>
            </a:lvl2pPr>
            <a:lvl3pPr marL="540000" indent="-180000">
              <a:lnSpc>
                <a:spcPts val="1800"/>
              </a:lnSpc>
              <a:buClr>
                <a:srgbClr val="7F4633"/>
              </a:buClr>
              <a:buFont typeface="Courier New" charset="0"/>
              <a:buChar char="o"/>
              <a:defRPr sz="1400">
                <a:latin typeface="Tahoma" charset="0"/>
                <a:ea typeface="Tahoma" charset="0"/>
                <a:cs typeface="Tahoma" charset="0"/>
              </a:defRPr>
            </a:lvl3pPr>
            <a:lvl4pPr marL="828000" indent="-270000">
              <a:lnSpc>
                <a:spcPts val="1800"/>
              </a:lnSpc>
              <a:buClr>
                <a:srgbClr val="7F4633"/>
              </a:buClr>
              <a:defRPr sz="1400">
                <a:latin typeface="Tahoma" charset="0"/>
                <a:ea typeface="Tahoma" charset="0"/>
                <a:cs typeface="Tahoma" charset="0"/>
              </a:defRPr>
            </a:lvl4pPr>
            <a:lvl5pPr>
              <a:lnSpc>
                <a:spcPts val="1800"/>
              </a:lnSpc>
              <a:defRPr sz="1400">
                <a:latin typeface="Open Sans" charset="0"/>
                <a:ea typeface="Open Sans" charset="0"/>
                <a:cs typeface="Open Sans" charset="0"/>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
        <p:nvSpPr>
          <p:cNvPr id="7" name="Text Placeholder 5"/>
          <p:cNvSpPr>
            <a:spLocks noGrp="1"/>
          </p:cNvSpPr>
          <p:nvPr>
            <p:ph type="body" sz="quarter" idx="14"/>
          </p:nvPr>
        </p:nvSpPr>
        <p:spPr>
          <a:xfrm>
            <a:off x="4191969" y="1584000"/>
            <a:ext cx="3260351" cy="4522209"/>
          </a:xfrm>
          <a:prstGeom prst="rect">
            <a:avLst/>
          </a:prstGeom>
        </p:spPr>
        <p:txBody>
          <a:bodyPr/>
          <a:lstStyle>
            <a:lvl1pPr marL="0" indent="0">
              <a:lnSpc>
                <a:spcPts val="1800"/>
              </a:lnSpc>
              <a:spcBef>
                <a:spcPts val="0"/>
              </a:spcBef>
              <a:spcAft>
                <a:spcPts val="600"/>
              </a:spcAft>
              <a:buFontTx/>
              <a:buNone/>
              <a:defRPr sz="1400">
                <a:latin typeface="Tahoma" charset="0"/>
                <a:ea typeface="Tahoma" charset="0"/>
                <a:cs typeface="Tahoma" charset="0"/>
              </a:defRPr>
            </a:lvl1pPr>
            <a:lvl2pPr marL="0" indent="-180000">
              <a:lnSpc>
                <a:spcPts val="1800"/>
              </a:lnSpc>
              <a:buClr>
                <a:srgbClr val="7F4633"/>
              </a:buClr>
              <a:buFont typeface="Arial" charset="0"/>
              <a:buChar char="•"/>
              <a:defRPr sz="1400">
                <a:latin typeface="Tahoma" charset="0"/>
                <a:ea typeface="Tahoma" charset="0"/>
                <a:cs typeface="Tahoma" charset="0"/>
              </a:defRPr>
            </a:lvl2pPr>
            <a:lvl3pPr marL="540000" indent="-180000">
              <a:lnSpc>
                <a:spcPts val="1800"/>
              </a:lnSpc>
              <a:buClr>
                <a:srgbClr val="7F4633"/>
              </a:buClr>
              <a:buFont typeface="Courier New" charset="0"/>
              <a:buChar char="o"/>
              <a:defRPr sz="1400">
                <a:latin typeface="Tahoma" charset="0"/>
                <a:ea typeface="Tahoma" charset="0"/>
                <a:cs typeface="Tahoma" charset="0"/>
              </a:defRPr>
            </a:lvl3pPr>
            <a:lvl4pPr marL="828000" indent="-270000">
              <a:lnSpc>
                <a:spcPts val="1800"/>
              </a:lnSpc>
              <a:buClr>
                <a:srgbClr val="7F4633"/>
              </a:buClr>
              <a:defRPr sz="1400">
                <a:latin typeface="Tahoma" charset="0"/>
                <a:ea typeface="Tahoma" charset="0"/>
                <a:cs typeface="Tahoma" charset="0"/>
              </a:defRPr>
            </a:lvl4pPr>
            <a:lvl5pPr>
              <a:lnSpc>
                <a:spcPts val="1800"/>
              </a:lnSpc>
              <a:defRPr sz="1400">
                <a:latin typeface="Open Sans" charset="0"/>
                <a:ea typeface="Open Sans" charset="0"/>
                <a:cs typeface="Open Sans" charset="0"/>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Tree>
    <p:extLst>
      <p:ext uri="{BB962C8B-B14F-4D97-AF65-F5344CB8AC3E}">
        <p14:creationId xmlns:p14="http://schemas.microsoft.com/office/powerpoint/2010/main" val="97645515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text style with numbered points">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899592" y="692696"/>
            <a:ext cx="6481464" cy="646040"/>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6" name="Text Placeholder 5"/>
          <p:cNvSpPr>
            <a:spLocks noGrp="1"/>
          </p:cNvSpPr>
          <p:nvPr>
            <p:ph type="body" sz="quarter" idx="13"/>
          </p:nvPr>
        </p:nvSpPr>
        <p:spPr>
          <a:xfrm>
            <a:off x="806400" y="1584148"/>
            <a:ext cx="3260775" cy="4581156"/>
          </a:xfrm>
          <a:prstGeom prst="rect">
            <a:avLst/>
          </a:prstGeom>
        </p:spPr>
        <p:txBody>
          <a:bodyPr numCol="1" spcCol="216000"/>
          <a:lstStyle>
            <a:lvl1pPr marL="0" indent="0">
              <a:lnSpc>
                <a:spcPts val="1800"/>
              </a:lnSpc>
              <a:spcAft>
                <a:spcPts val="600"/>
              </a:spcAft>
              <a:buFontTx/>
              <a:buNone/>
              <a:defRPr sz="1400">
                <a:solidFill>
                  <a:schemeClr val="tx1"/>
                </a:solidFill>
                <a:latin typeface="Tahoma" charset="0"/>
                <a:ea typeface="Tahoma" charset="0"/>
                <a:cs typeface="Tahoma" charset="0"/>
              </a:defRPr>
            </a:lvl1pPr>
            <a:lvl2pPr marL="0" indent="-270000">
              <a:lnSpc>
                <a:spcPts val="1800"/>
              </a:lnSpc>
              <a:buClr>
                <a:srgbClr val="7F4633"/>
              </a:buClr>
              <a:buFont typeface="+mj-lt"/>
              <a:buAutoNum type="arabicPeriod"/>
              <a:defRPr sz="1400">
                <a:solidFill>
                  <a:schemeClr val="tx1"/>
                </a:solidFill>
                <a:latin typeface="Tahoma" charset="0"/>
                <a:ea typeface="Tahoma" charset="0"/>
                <a:cs typeface="Tahoma" charset="0"/>
              </a:defRPr>
            </a:lvl2pPr>
            <a:lvl3pPr marL="540000" indent="-270000">
              <a:lnSpc>
                <a:spcPts val="1800"/>
              </a:lnSpc>
              <a:buClr>
                <a:srgbClr val="7F4633"/>
              </a:buClr>
              <a:buFont typeface="+mj-lt"/>
              <a:buAutoNum type="romanLcPeriod"/>
              <a:defRPr sz="1400">
                <a:solidFill>
                  <a:schemeClr val="tx1"/>
                </a:solidFill>
                <a:latin typeface="Tahoma" charset="0"/>
                <a:ea typeface="Tahoma" charset="0"/>
                <a:cs typeface="Tahoma" charset="0"/>
              </a:defRPr>
            </a:lvl3pPr>
            <a:lvl4pPr marL="828000" indent="-270000">
              <a:lnSpc>
                <a:spcPts val="1800"/>
              </a:lnSpc>
              <a:buClr>
                <a:srgbClr val="7F4633"/>
              </a:buClr>
              <a:defRPr sz="1400">
                <a:solidFill>
                  <a:schemeClr val="tx1"/>
                </a:solidFill>
                <a:latin typeface="Tahoma" charset="0"/>
                <a:ea typeface="Tahoma" charset="0"/>
                <a:cs typeface="Tahoma" charset="0"/>
              </a:defRPr>
            </a:lvl4pPr>
            <a:lvl5pPr>
              <a:lnSpc>
                <a:spcPts val="1800"/>
              </a:lnSpc>
              <a:defRPr sz="1400">
                <a:solidFill>
                  <a:schemeClr val="tx1">
                    <a:lumMod val="65000"/>
                    <a:lumOff val="35000"/>
                  </a:schemeClr>
                </a:solidFill>
                <a:latin typeface="Open Sans" charset="0"/>
                <a:ea typeface="Open Sans" charset="0"/>
                <a:cs typeface="Open Sans" charset="0"/>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
        <p:nvSpPr>
          <p:cNvPr id="7" name="Text Placeholder 5"/>
          <p:cNvSpPr>
            <a:spLocks noGrp="1"/>
          </p:cNvSpPr>
          <p:nvPr>
            <p:ph type="body" sz="quarter" idx="14"/>
          </p:nvPr>
        </p:nvSpPr>
        <p:spPr>
          <a:xfrm>
            <a:off x="4179073" y="1584148"/>
            <a:ext cx="3260775" cy="4581156"/>
          </a:xfrm>
          <a:prstGeom prst="rect">
            <a:avLst/>
          </a:prstGeom>
        </p:spPr>
        <p:txBody>
          <a:bodyPr numCol="1" spcCol="216000"/>
          <a:lstStyle>
            <a:lvl1pPr marL="0" indent="0">
              <a:lnSpc>
                <a:spcPts val="1800"/>
              </a:lnSpc>
              <a:spcAft>
                <a:spcPts val="600"/>
              </a:spcAft>
              <a:buFontTx/>
              <a:buNone/>
              <a:defRPr sz="1400">
                <a:solidFill>
                  <a:schemeClr val="tx1"/>
                </a:solidFill>
                <a:latin typeface="Tahoma" charset="0"/>
                <a:ea typeface="Tahoma" charset="0"/>
                <a:cs typeface="Tahoma" charset="0"/>
              </a:defRPr>
            </a:lvl1pPr>
            <a:lvl2pPr marL="0" indent="-270000">
              <a:lnSpc>
                <a:spcPts val="1800"/>
              </a:lnSpc>
              <a:buClr>
                <a:srgbClr val="7F4633"/>
              </a:buClr>
              <a:buFont typeface="+mj-lt"/>
              <a:buAutoNum type="arabicPeriod"/>
              <a:defRPr sz="1400">
                <a:solidFill>
                  <a:schemeClr val="tx1"/>
                </a:solidFill>
                <a:latin typeface="Tahoma" charset="0"/>
                <a:ea typeface="Tahoma" charset="0"/>
                <a:cs typeface="Tahoma" charset="0"/>
              </a:defRPr>
            </a:lvl2pPr>
            <a:lvl3pPr marL="540000" indent="-270000">
              <a:lnSpc>
                <a:spcPts val="1800"/>
              </a:lnSpc>
              <a:buClr>
                <a:srgbClr val="7F4633"/>
              </a:buClr>
              <a:buFont typeface="+mj-lt"/>
              <a:buAutoNum type="romanLcPeriod"/>
              <a:defRPr sz="1400">
                <a:solidFill>
                  <a:schemeClr val="tx1"/>
                </a:solidFill>
                <a:latin typeface="Tahoma" charset="0"/>
                <a:ea typeface="Tahoma" charset="0"/>
                <a:cs typeface="Tahoma" charset="0"/>
              </a:defRPr>
            </a:lvl3pPr>
            <a:lvl4pPr marL="828000" indent="-270000">
              <a:lnSpc>
                <a:spcPts val="1800"/>
              </a:lnSpc>
              <a:buClr>
                <a:srgbClr val="7F4633"/>
              </a:buClr>
              <a:defRPr sz="1400">
                <a:solidFill>
                  <a:schemeClr val="tx1"/>
                </a:solidFill>
                <a:latin typeface="Tahoma" charset="0"/>
                <a:ea typeface="Tahoma" charset="0"/>
                <a:cs typeface="Tahoma" charset="0"/>
              </a:defRPr>
            </a:lvl4pPr>
            <a:lvl5pPr>
              <a:lnSpc>
                <a:spcPts val="1800"/>
              </a:lnSpc>
              <a:defRPr sz="1400">
                <a:solidFill>
                  <a:schemeClr val="tx1">
                    <a:lumMod val="65000"/>
                    <a:lumOff val="35000"/>
                  </a:schemeClr>
                </a:solidFill>
                <a:latin typeface="Open Sans" charset="0"/>
                <a:ea typeface="Open Sans" charset="0"/>
                <a:cs typeface="Open Sans" charset="0"/>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Tree>
    <p:extLst>
      <p:ext uri="{BB962C8B-B14F-4D97-AF65-F5344CB8AC3E}">
        <p14:creationId xmlns:p14="http://schemas.microsoft.com/office/powerpoint/2010/main" val="21177651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and graph position">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5"/>
          <p:cNvSpPr>
            <a:spLocks noGrp="1"/>
          </p:cNvSpPr>
          <p:nvPr>
            <p:ph type="body" sz="quarter" idx="10"/>
          </p:nvPr>
        </p:nvSpPr>
        <p:spPr>
          <a:xfrm>
            <a:off x="899591" y="692696"/>
            <a:ext cx="6515621" cy="646040"/>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3" name="Chart Placeholder 2"/>
          <p:cNvSpPr>
            <a:spLocks noGrp="1"/>
          </p:cNvSpPr>
          <p:nvPr>
            <p:ph type="chart" sz="quarter" idx="11"/>
          </p:nvPr>
        </p:nvSpPr>
        <p:spPr>
          <a:xfrm>
            <a:off x="899592" y="1554760"/>
            <a:ext cx="6515620" cy="4538065"/>
          </a:xfrm>
          <a:prstGeom prst="rect">
            <a:avLst/>
          </a:prstGeom>
        </p:spPr>
        <p:txBody>
          <a:bodyPr/>
          <a:lstStyle/>
          <a:p>
            <a:pPr lvl="0"/>
            <a:endParaRPr lang="en-US" noProof="0"/>
          </a:p>
        </p:txBody>
      </p:sp>
    </p:spTree>
    <p:extLst>
      <p:ext uri="{BB962C8B-B14F-4D97-AF65-F5344CB8AC3E}">
        <p14:creationId xmlns:p14="http://schemas.microsoft.com/office/powerpoint/2010/main" val="94753494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rrow column text style with chart">
    <p:spTree>
      <p:nvGrpSpPr>
        <p:cNvPr id="1" name=""/>
        <p:cNvGrpSpPr/>
        <p:nvPr/>
      </p:nvGrpSpPr>
      <p:grpSpPr>
        <a:xfrm>
          <a:off x="0" y="0"/>
          <a:ext cx="0" cy="0"/>
          <a:chOff x="0" y="0"/>
          <a:chExt cx="0" cy="0"/>
        </a:xfrm>
      </p:grpSpPr>
      <p:pic>
        <p:nvPicPr>
          <p:cNvPr id="7" name="Picture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1"/>
          </p:nvPr>
        </p:nvSpPr>
        <p:spPr>
          <a:xfrm>
            <a:off x="899592" y="1628800"/>
            <a:ext cx="3167583" cy="4536504"/>
          </a:xfrm>
          <a:prstGeom prst="rect">
            <a:avLst/>
          </a:prstGeom>
        </p:spPr>
        <p:txBody>
          <a:bodyPr lIns="0" tIns="0" rIns="0" bIns="0" numCol="1" spcCol="216000"/>
          <a:lstStyle>
            <a:lvl1pPr marL="0" marR="0" indent="0" algn="l" defTabSz="606425" rtl="0" eaLnBrk="1" fontAlgn="base" latinLnBrk="0" hangingPunct="1">
              <a:lnSpc>
                <a:spcPts val="1800"/>
              </a:lnSpc>
              <a:spcBef>
                <a:spcPts val="0"/>
              </a:spcBef>
              <a:spcAft>
                <a:spcPct val="0"/>
              </a:spcAft>
              <a:buClrTx/>
              <a:buSzTx/>
              <a:buFontTx/>
              <a:buNone/>
              <a:tabLst/>
              <a:defRPr sz="1400" b="0" i="0" baseline="0">
                <a:solidFill>
                  <a:schemeClr val="tx1"/>
                </a:solidFill>
                <a:latin typeface="Tahoma" charset="0"/>
                <a:ea typeface="Tahoma" charset="0"/>
                <a:cs typeface="Tahoma" charset="0"/>
              </a:defRPr>
            </a:lvl1pPr>
          </a:lstStyle>
          <a:p>
            <a:pPr lvl="0"/>
            <a:r>
              <a:rPr lang="en-GB" dirty="0" smtClean="0"/>
              <a:t>Click to edit Master text styles</a:t>
            </a:r>
          </a:p>
        </p:txBody>
      </p:sp>
      <p:sp>
        <p:nvSpPr>
          <p:cNvPr id="5" name="Text Placeholder 5"/>
          <p:cNvSpPr>
            <a:spLocks noGrp="1"/>
          </p:cNvSpPr>
          <p:nvPr>
            <p:ph type="body" sz="quarter" idx="10"/>
          </p:nvPr>
        </p:nvSpPr>
        <p:spPr>
          <a:xfrm>
            <a:off x="899591" y="692696"/>
            <a:ext cx="6515621" cy="646040"/>
          </a:xfrm>
          <a:prstGeom prst="rect">
            <a:avLst/>
          </a:prstGeom>
        </p:spPr>
        <p:txBody>
          <a:bodyPr lIns="0" tIns="0" rIns="0" bIns="0"/>
          <a:lstStyle>
            <a:lvl1pPr marL="0" indent="0">
              <a:lnSpc>
                <a:spcPts val="4200"/>
              </a:lnSpc>
              <a:buFontTx/>
              <a:buNone/>
              <a:defRPr sz="4000" b="0" i="0">
                <a:solidFill>
                  <a:srgbClr val="7F4633"/>
                </a:solidFill>
                <a:latin typeface="Georgia" charset="0"/>
                <a:ea typeface="Georgia" charset="0"/>
                <a:cs typeface="Georgia" charset="0"/>
              </a:defRPr>
            </a:lvl1pPr>
          </a:lstStyle>
          <a:p>
            <a:pPr lvl="0"/>
            <a:r>
              <a:rPr lang="en-GB" dirty="0" smtClean="0"/>
              <a:t>Click to edit Master text styles</a:t>
            </a:r>
          </a:p>
        </p:txBody>
      </p:sp>
      <p:sp>
        <p:nvSpPr>
          <p:cNvPr id="3" name="Chart Placeholder 2"/>
          <p:cNvSpPr>
            <a:spLocks noGrp="1"/>
          </p:cNvSpPr>
          <p:nvPr>
            <p:ph type="chart" sz="quarter" idx="12"/>
          </p:nvPr>
        </p:nvSpPr>
        <p:spPr>
          <a:xfrm>
            <a:off x="4284663" y="1628799"/>
            <a:ext cx="3816350" cy="4464025"/>
          </a:xfrm>
          <a:prstGeom prst="rect">
            <a:avLst/>
          </a:prstGeom>
        </p:spPr>
        <p:txBody>
          <a:bodyPr/>
          <a:lstStyle/>
          <a:p>
            <a:pPr lvl="0"/>
            <a:endParaRPr lang="en-US" noProof="0"/>
          </a:p>
        </p:txBody>
      </p:sp>
    </p:spTree>
    <p:extLst>
      <p:ext uri="{BB962C8B-B14F-4D97-AF65-F5344CB8AC3E}">
        <p14:creationId xmlns:p14="http://schemas.microsoft.com/office/powerpoint/2010/main" val="162861172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15213"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Picture Placeholder 21"/>
          <p:cNvSpPr>
            <a:spLocks noGrp="1"/>
          </p:cNvSpPr>
          <p:nvPr>
            <p:ph type="pic" sz="quarter" idx="12"/>
          </p:nvPr>
        </p:nvSpPr>
        <p:spPr>
          <a:xfrm>
            <a:off x="611560" y="981075"/>
            <a:ext cx="7884740" cy="5112221"/>
          </a:xfrm>
          <a:prstGeom prst="rect">
            <a:avLst/>
          </a:prstGeom>
          <a:solidFill>
            <a:schemeClr val="bg1">
              <a:lumMod val="75000"/>
            </a:schemeClr>
          </a:solidFill>
        </p:spPr>
        <p:txBody>
          <a:bodyPr/>
          <a:lstStyle>
            <a:lvl1pPr marL="0" indent="0">
              <a:buFontTx/>
              <a:buNone/>
              <a:defRPr sz="2400" b="0" i="0">
                <a:ln>
                  <a:solidFill>
                    <a:srgbClr val="FFFFFF"/>
                  </a:solidFill>
                </a:ln>
                <a:solidFill>
                  <a:srgbClr val="FFFFFF"/>
                </a:solidFill>
                <a:latin typeface="Tahoma" charset="0"/>
                <a:ea typeface="Tahoma" charset="0"/>
                <a:cs typeface="Tahoma" charset="0"/>
              </a:defRPr>
            </a:lvl1pPr>
          </a:lstStyle>
          <a:p>
            <a:pPr lvl="0"/>
            <a:r>
              <a:rPr lang="en-GB" noProof="0" dirty="0" smtClean="0"/>
              <a:t>Drag picture to placeholder or click icon to add</a:t>
            </a:r>
            <a:endParaRPr lang="en-US" noProof="0" dirty="0"/>
          </a:p>
        </p:txBody>
      </p:sp>
    </p:spTree>
    <p:extLst>
      <p:ext uri="{BB962C8B-B14F-4D97-AF65-F5344CB8AC3E}">
        <p14:creationId xmlns:p14="http://schemas.microsoft.com/office/powerpoint/2010/main" val="25068060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64F8B218-3DC6-4865-AD61-D836317E207B}" type="datetimeFigureOut">
              <a:rPr lang="en-US" altLang="en-US"/>
              <a:pPr>
                <a:defRPr/>
              </a:pPr>
              <a:t>3/21/2018</a:t>
            </a:fld>
            <a:endParaRPr lang="en-GB"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0F0933E-28ED-4A85-8FD0-6E52FE891F78}" type="slidenum">
              <a:rPr lang="en-GB" altLang="en-US"/>
              <a:pPr>
                <a:defRPr/>
              </a:pPr>
              <a:t>‹#›</a:t>
            </a:fld>
            <a:endParaRPr lang="en-GB" altLang="en-US"/>
          </a:p>
        </p:txBody>
      </p:sp>
    </p:spTree>
    <p:extLst>
      <p:ext uri="{BB962C8B-B14F-4D97-AF65-F5344CB8AC3E}">
        <p14:creationId xmlns:p14="http://schemas.microsoft.com/office/powerpoint/2010/main" val="2257101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ransition spd="slow">
    <p:fade/>
  </p:transition>
  <p:timing>
    <p:tnLst>
      <p:par>
        <p:cTn id="1" dur="indefinite" restart="never" nodeType="tmRoot"/>
      </p:par>
    </p:tnLst>
  </p:timing>
  <p:txStyles>
    <p:titleStyle>
      <a:lvl1pPr algn="ctr" defTabSz="606425" rtl="0" eaLnBrk="0" fontAlgn="base" hangingPunct="0">
        <a:spcBef>
          <a:spcPct val="0"/>
        </a:spcBef>
        <a:spcAft>
          <a:spcPct val="0"/>
        </a:spcAft>
        <a:defRPr sz="5800" kern="1200">
          <a:solidFill>
            <a:schemeClr val="tx1"/>
          </a:solidFill>
          <a:latin typeface="+mj-lt"/>
          <a:ea typeface="ＭＳ Ｐゴシック" charset="0"/>
          <a:cs typeface="ＭＳ Ｐゴシック" charset="0"/>
        </a:defRPr>
      </a:lvl1pPr>
      <a:lvl2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2pPr>
      <a:lvl3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3pPr>
      <a:lvl4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4pPr>
      <a:lvl5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5pPr>
      <a:lvl6pPr marL="609555"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6pPr>
      <a:lvl7pPr marL="1219110"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7pPr>
      <a:lvl8pPr marL="1828664"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8pPr>
      <a:lvl9pPr marL="2438218"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4025" indent="-454025" algn="l" defTabSz="606425" rtl="0" eaLnBrk="0" fontAlgn="base" hangingPunct="0">
        <a:spcBef>
          <a:spcPct val="20000"/>
        </a:spcBef>
        <a:spcAft>
          <a:spcPct val="0"/>
        </a:spcAft>
        <a:buFont typeface="Arial" charset="0"/>
        <a:buChar char="•"/>
        <a:defRPr sz="4200" kern="1200">
          <a:solidFill>
            <a:schemeClr val="tx1"/>
          </a:solidFill>
          <a:latin typeface="+mn-lt"/>
          <a:ea typeface="ＭＳ Ｐゴシック" charset="0"/>
          <a:cs typeface="ＭＳ Ｐゴシック" charset="0"/>
        </a:defRPr>
      </a:lvl1pPr>
      <a:lvl2pPr marL="987425" indent="-377825" algn="l" defTabSz="606425" rtl="0" eaLnBrk="0" fontAlgn="base" hangingPunct="0">
        <a:spcBef>
          <a:spcPct val="20000"/>
        </a:spcBef>
        <a:spcAft>
          <a:spcPct val="0"/>
        </a:spcAft>
        <a:buFont typeface="Arial" charset="0"/>
        <a:buChar char="–"/>
        <a:defRPr sz="3700" kern="1200">
          <a:solidFill>
            <a:schemeClr val="tx1"/>
          </a:solidFill>
          <a:latin typeface="+mn-lt"/>
          <a:ea typeface="ＭＳ Ｐゴシック" charset="0"/>
          <a:cs typeface="+mn-cs"/>
        </a:defRPr>
      </a:lvl2pPr>
      <a:lvl3pPr marL="1520825" indent="-301625" algn="l" defTabSz="606425"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0425" indent="-301625" algn="l" defTabSz="606425"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4pPr>
      <a:lvl5pPr marL="2740025" indent="-301625" algn="l" defTabSz="606425"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Placeholder 1"/>
          <p:cNvSpPr>
            <a:spLocks noGrp="1"/>
          </p:cNvSpPr>
          <p:nvPr>
            <p:ph type="body"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hangingPunct="1">
              <a:spcBef>
                <a:spcPct val="0"/>
              </a:spcBef>
            </a:pPr>
            <a:r>
              <a:rPr lang="en-US" altLang="en-US" dirty="0">
                <a:ea typeface="ＭＳ Ｐゴシック" charset="-128"/>
              </a:rPr>
              <a:t>Evaluation of </a:t>
            </a:r>
            <a:r>
              <a:rPr lang="en-US" altLang="en-US" dirty="0" smtClean="0">
                <a:ea typeface="ＭＳ Ｐゴシック" charset="-128"/>
              </a:rPr>
              <a:t>the flipped classroom</a:t>
            </a:r>
            <a:endParaRPr lang="en-GB" altLang="en-US" dirty="0">
              <a:ea typeface="ＭＳ Ｐゴシック" charset="-128"/>
            </a:endParaRPr>
          </a:p>
        </p:txBody>
      </p:sp>
      <p:sp>
        <p:nvSpPr>
          <p:cNvPr id="13314" name="Text Placeholder 2"/>
          <p:cNvSpPr>
            <a:spLocks noGrp="1"/>
          </p:cNvSpPr>
          <p:nvPr>
            <p:ph type="body"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a:spcBef>
                <a:spcPct val="0"/>
              </a:spcBef>
            </a:pPr>
            <a:r>
              <a:rPr lang="en-GB" altLang="en-US" dirty="0">
                <a:ea typeface="ＭＳ Ｐゴシック" charset="-128"/>
              </a:rPr>
              <a:t>Presentation by</a:t>
            </a:r>
          </a:p>
          <a:p>
            <a:pPr>
              <a:spcBef>
                <a:spcPct val="0"/>
              </a:spcBef>
            </a:pPr>
            <a:endParaRPr lang="en-US" altLang="en-US" dirty="0">
              <a:ea typeface="ＭＳ Ｐゴシック" charset="-128"/>
            </a:endParaRPr>
          </a:p>
        </p:txBody>
      </p:sp>
      <p:sp>
        <p:nvSpPr>
          <p:cNvPr id="13315" name="Text Placeholder 3"/>
          <p:cNvSpPr>
            <a:spLocks noGrp="1"/>
          </p:cNvSpPr>
          <p:nvPr>
            <p:ph type="body" sz="quarter" idx="16"/>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a:spcBef>
                <a:spcPct val="0"/>
              </a:spcBef>
            </a:pPr>
            <a:r>
              <a:rPr lang="en-US" altLang="en-US" dirty="0" smtClean="0">
                <a:ea typeface="ＭＳ Ｐゴシック" charset="-128"/>
              </a:rPr>
              <a:t>Karen </a:t>
            </a:r>
          </a:p>
          <a:p>
            <a:r>
              <a:rPr lang="en-US" altLang="en-US" dirty="0" smtClean="0">
                <a:ea typeface="ＭＳ Ｐゴシック" charset="-128"/>
              </a:rPr>
              <a:t>Henderson</a:t>
            </a:r>
          </a:p>
          <a:p>
            <a:endParaRPr lang="en-US" altLang="en-US" dirty="0">
              <a:ea typeface="ＭＳ Ｐゴシック" charset="-128"/>
            </a:endParaRPr>
          </a:p>
          <a:p>
            <a:r>
              <a:rPr lang="en-US" altLang="en-US" dirty="0" smtClean="0"/>
              <a:t>Associate </a:t>
            </a:r>
            <a:r>
              <a:rPr lang="en-US" altLang="en-US" dirty="0"/>
              <a:t>Professor in Technology Enhanced Learning</a:t>
            </a:r>
          </a:p>
          <a:p>
            <a:endParaRPr lang="en-US" altLang="en-US" dirty="0"/>
          </a:p>
          <a:p>
            <a:r>
              <a:rPr lang="en-US" altLang="en-US" dirty="0"/>
              <a:t>Associate Head of Department: Mathematics &amp; Statistics</a:t>
            </a:r>
          </a:p>
          <a:p>
            <a:pPr>
              <a:spcBef>
                <a:spcPct val="0"/>
              </a:spcBef>
            </a:pPr>
            <a:endParaRPr lang="en-US" altLang="en-US" dirty="0" smtClean="0">
              <a:ea typeface="ＭＳ Ｐゴシック" charset="-128"/>
            </a:endParaRPr>
          </a:p>
          <a:p>
            <a:pPr>
              <a:spcBef>
                <a:spcPct val="0"/>
              </a:spcBef>
            </a:pPr>
            <a:endParaRPr lang="en-US" altLang="en-US" dirty="0" smtClean="0">
              <a:ea typeface="ＭＳ Ｐゴシック" charset="-128"/>
            </a:endParaRPr>
          </a:p>
        </p:txBody>
      </p:sp>
      <p:sp>
        <p:nvSpPr>
          <p:cNvPr id="13316" name="Text Placeholder 4"/>
          <p:cNvSpPr>
            <a:spLocks noGrp="1"/>
          </p:cNvSpPr>
          <p:nvPr>
            <p:ph type="body"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a:spcBef>
                <a:spcPct val="0"/>
              </a:spcBef>
            </a:pPr>
            <a:endParaRPr lang="en-US" altLang="en-US" dirty="0">
              <a:ea typeface="ＭＳ Ｐゴシック" charset="-128"/>
            </a:endParaRPr>
          </a:p>
          <a:p>
            <a:pPr>
              <a:spcBef>
                <a:spcPct val="0"/>
              </a:spcBef>
            </a:pPr>
            <a:endParaRPr lang="en-US" altLang="en-US" dirty="0" smtClean="0">
              <a:ea typeface="ＭＳ Ｐゴシック" charset="-128"/>
            </a:endParaRPr>
          </a:p>
          <a:p>
            <a:pPr>
              <a:spcBef>
                <a:spcPct val="0"/>
              </a:spcBef>
            </a:pPr>
            <a:endParaRPr lang="en-US" altLang="en-US" dirty="0">
              <a:ea typeface="ＭＳ Ｐゴシック" charset="-128"/>
            </a:endParaRPr>
          </a:p>
          <a:p>
            <a:pPr>
              <a:spcBef>
                <a:spcPct val="0"/>
              </a:spcBef>
            </a:pPr>
            <a:endParaRPr lang="en-US" altLang="en-US" dirty="0">
              <a:ea typeface="ＭＳ Ｐゴシック" charset="-128"/>
            </a:endParaRPr>
          </a:p>
          <a:p>
            <a:pPr>
              <a:spcBef>
                <a:spcPct val="0"/>
              </a:spcBef>
            </a:pPr>
            <a:endParaRPr lang="en-US" altLang="en-US" dirty="0">
              <a:ea typeface="ＭＳ Ｐゴシック" charset="-128"/>
            </a:endParaRPr>
          </a:p>
        </p:txBody>
      </p:sp>
      <p:sp>
        <p:nvSpPr>
          <p:cNvPr id="2" name="Text Placeholder 1"/>
          <p:cNvSpPr>
            <a:spLocks noGrp="1"/>
          </p:cNvSpPr>
          <p:nvPr>
            <p:ph type="body" sz="quarter" idx="18"/>
          </p:nvPr>
        </p:nvSpPr>
        <p:spPr/>
        <p:txBody>
          <a:bodyPr/>
          <a:lstStyle/>
          <a:p>
            <a:r>
              <a:rPr lang="en-US" dirty="0" smtClean="0"/>
              <a:t>IMA workshop, UWE Bristol</a:t>
            </a:r>
          </a:p>
          <a:p>
            <a:r>
              <a:rPr lang="en-US" dirty="0" smtClean="0"/>
              <a:t>21 March 2018</a:t>
            </a:r>
            <a:endParaRPr lang="en-US" dirty="0"/>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Plan of talk</a:t>
            </a:r>
            <a:endParaRPr lang="en-GB" dirty="0"/>
          </a:p>
        </p:txBody>
      </p:sp>
      <p:sp>
        <p:nvSpPr>
          <p:cNvPr id="3" name="Text Placeholder 2"/>
          <p:cNvSpPr>
            <a:spLocks noGrp="1"/>
          </p:cNvSpPr>
          <p:nvPr>
            <p:ph type="body" sz="quarter" idx="14"/>
          </p:nvPr>
        </p:nvSpPr>
        <p:spPr>
          <a:xfrm>
            <a:off x="827584" y="1556792"/>
            <a:ext cx="6587628" cy="4536082"/>
          </a:xfrm>
        </p:spPr>
        <p:txBody>
          <a:bodyPr/>
          <a:lstStyle/>
          <a:p>
            <a:pPr marL="285750" indent="-285750">
              <a:buFont typeface="Arial" panose="020B0604020202020204" pitchFamily="34" charset="0"/>
              <a:buChar char="•"/>
            </a:pPr>
            <a:r>
              <a:rPr lang="en-GB" dirty="0" smtClean="0"/>
              <a:t>Introduction to Flipping</a:t>
            </a:r>
          </a:p>
          <a:p>
            <a:pPr marL="285750" indent="-285750">
              <a:buFont typeface="Arial" panose="020B0604020202020204" pitchFamily="34" charset="0"/>
              <a:buChar char="•"/>
            </a:pPr>
            <a:r>
              <a:rPr lang="en-GB" dirty="0" smtClean="0"/>
              <a:t>Context</a:t>
            </a:r>
          </a:p>
          <a:p>
            <a:pPr marL="825750" lvl="2" indent="-285750"/>
            <a:r>
              <a:rPr lang="en-GB" dirty="0" smtClean="0"/>
              <a:t>Calculus &amp; Numerical Methods Module </a:t>
            </a:r>
          </a:p>
          <a:p>
            <a:pPr marL="825750" lvl="2" indent="-285750"/>
            <a:r>
              <a:rPr lang="en-GB" dirty="0" smtClean="0"/>
              <a:t>Coding Theory &amp; its Applications Module</a:t>
            </a:r>
          </a:p>
          <a:p>
            <a:pPr lvl="2" indent="0">
              <a:buNone/>
            </a:pPr>
            <a:endParaRPr lang="en-GB" dirty="0" smtClean="0"/>
          </a:p>
          <a:p>
            <a:pPr marL="285750" indent="-285750">
              <a:buFont typeface="Arial" panose="020B0604020202020204" pitchFamily="34" charset="0"/>
              <a:buChar char="•"/>
            </a:pPr>
            <a:r>
              <a:rPr lang="en-GB" dirty="0" smtClean="0"/>
              <a:t>Student monitoring + results (CNM)</a:t>
            </a:r>
          </a:p>
          <a:p>
            <a:pPr marL="285750" indent="-285750">
              <a:buFont typeface="Arial" panose="020B0604020202020204" pitchFamily="34" charset="0"/>
              <a:buChar char="•"/>
            </a:pPr>
            <a:r>
              <a:rPr lang="en-GB" dirty="0" smtClean="0"/>
              <a:t>Evaluation Methodology</a:t>
            </a:r>
          </a:p>
          <a:p>
            <a:pPr marL="285750" indent="-285750">
              <a:buFont typeface="Arial" panose="020B0604020202020204" pitchFamily="34" charset="0"/>
              <a:buChar char="•"/>
            </a:pPr>
            <a:r>
              <a:rPr lang="en-GB" dirty="0" smtClean="0"/>
              <a:t>Evaluation Results</a:t>
            </a:r>
          </a:p>
          <a:p>
            <a:pPr marL="285750" indent="-285750">
              <a:buFont typeface="Arial" panose="020B0604020202020204" pitchFamily="34" charset="0"/>
              <a:buChar char="•"/>
            </a:pPr>
            <a:r>
              <a:rPr lang="en-GB" dirty="0" smtClean="0"/>
              <a:t>Discussion</a:t>
            </a:r>
          </a:p>
        </p:txBody>
      </p:sp>
    </p:spTree>
    <p:extLst>
      <p:ext uri="{BB962C8B-B14F-4D97-AF65-F5344CB8AC3E}">
        <p14:creationId xmlns:p14="http://schemas.microsoft.com/office/powerpoint/2010/main" val="933368820"/>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457200" y="485800"/>
            <a:ext cx="8229600" cy="1143000"/>
          </a:xfrm>
          <a:prstGeom prst="rect">
            <a:avLst/>
          </a:prstGeom>
        </p:spPr>
        <p:txBody>
          <a:bodyPr/>
          <a:lstStyle>
            <a:lvl1pPr algn="ctr" defTabSz="606425" rtl="0" eaLnBrk="0" fontAlgn="base" hangingPunct="0">
              <a:spcBef>
                <a:spcPct val="0"/>
              </a:spcBef>
              <a:spcAft>
                <a:spcPct val="0"/>
              </a:spcAft>
              <a:defRPr sz="5800" kern="1200">
                <a:solidFill>
                  <a:schemeClr val="tx1"/>
                </a:solidFill>
                <a:latin typeface="+mj-lt"/>
                <a:ea typeface="ＭＳ Ｐゴシック" charset="0"/>
                <a:cs typeface="ＭＳ Ｐゴシック" charset="0"/>
              </a:defRPr>
            </a:lvl1pPr>
            <a:lvl2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2pPr>
            <a:lvl3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3pPr>
            <a:lvl4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4pPr>
            <a:lvl5pPr algn="ctr" defTabSz="606425" rtl="0" eaLnBrk="0" fontAlgn="base" hangingPunct="0">
              <a:spcBef>
                <a:spcPct val="0"/>
              </a:spcBef>
              <a:spcAft>
                <a:spcPct val="0"/>
              </a:spcAft>
              <a:defRPr sz="5800">
                <a:solidFill>
                  <a:schemeClr val="tx1"/>
                </a:solidFill>
                <a:latin typeface="Calibri" charset="0"/>
                <a:ea typeface="ＭＳ Ｐゴシック" charset="0"/>
                <a:cs typeface="ＭＳ Ｐゴシック" charset="0"/>
              </a:defRPr>
            </a:lvl5pPr>
            <a:lvl6pPr marL="609555"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6pPr>
            <a:lvl7pPr marL="1219110"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7pPr>
            <a:lvl8pPr marL="1828664"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8pPr>
            <a:lvl9pPr marL="2438218"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9pPr>
          </a:lstStyle>
          <a:p>
            <a:pPr algn="l" eaLnBrk="1" hangingPunct="1"/>
            <a:r>
              <a:rPr lang="en-GB" altLang="en-US" sz="3600" dirty="0" smtClean="0">
                <a:solidFill>
                  <a:srgbClr val="A65C45"/>
                </a:solidFill>
                <a:latin typeface="Georgia" panose="02040502050405020303" pitchFamily="18" charset="0"/>
                <a:ea typeface="Tahoma" panose="020B0604030504040204" pitchFamily="34" charset="0"/>
                <a:cs typeface="Tahoma" panose="020B0604030504040204" pitchFamily="34" charset="0"/>
              </a:rPr>
              <a:t>Traditional</a:t>
            </a:r>
            <a:endParaRPr lang="en-GB" altLang="en-US" sz="4000" dirty="0" smtClean="0">
              <a:solidFill>
                <a:srgbClr val="A65C45"/>
              </a:solidFill>
              <a:latin typeface="Georgia" panose="02040502050405020303" pitchFamily="18" charset="0"/>
              <a:ea typeface="Tahoma" panose="020B0604030504040204" pitchFamily="34" charset="0"/>
              <a:cs typeface="Tahoma" panose="020B0604030504040204" pitchFamily="34" charset="0"/>
            </a:endParaRPr>
          </a:p>
        </p:txBody>
      </p:sp>
      <p:sp>
        <p:nvSpPr>
          <p:cNvPr id="5" name="Content Placeholder 4"/>
          <p:cNvSpPr txBox="1">
            <a:spLocks/>
          </p:cNvSpPr>
          <p:nvPr/>
        </p:nvSpPr>
        <p:spPr>
          <a:xfrm>
            <a:off x="468313" y="1125538"/>
            <a:ext cx="8229600" cy="1150937"/>
          </a:xfrm>
          <a:prstGeom prst="rect">
            <a:avLst/>
          </a:prstGeom>
        </p:spPr>
        <p:txBody>
          <a:bodyPr/>
          <a:lstStyle>
            <a:lvl1pPr marL="454025" indent="-454025" algn="l" defTabSz="606425" rtl="0" eaLnBrk="0" fontAlgn="base" hangingPunct="0">
              <a:spcBef>
                <a:spcPct val="20000"/>
              </a:spcBef>
              <a:spcAft>
                <a:spcPct val="0"/>
              </a:spcAft>
              <a:buFont typeface="Arial" charset="0"/>
              <a:buChar char="•"/>
              <a:defRPr sz="4200" kern="1200">
                <a:solidFill>
                  <a:schemeClr val="tx1"/>
                </a:solidFill>
                <a:latin typeface="+mn-lt"/>
                <a:ea typeface="ＭＳ Ｐゴシック" charset="0"/>
                <a:cs typeface="ＭＳ Ｐゴシック" charset="0"/>
              </a:defRPr>
            </a:lvl1pPr>
            <a:lvl2pPr marL="987425" indent="-377825" algn="l" defTabSz="606425" rtl="0" eaLnBrk="0" fontAlgn="base" hangingPunct="0">
              <a:spcBef>
                <a:spcPct val="20000"/>
              </a:spcBef>
              <a:spcAft>
                <a:spcPct val="0"/>
              </a:spcAft>
              <a:buFont typeface="Arial" charset="0"/>
              <a:buChar char="–"/>
              <a:defRPr sz="3700" kern="1200">
                <a:solidFill>
                  <a:schemeClr val="tx1"/>
                </a:solidFill>
                <a:latin typeface="+mn-lt"/>
                <a:ea typeface="ＭＳ Ｐゴシック" charset="0"/>
                <a:cs typeface="+mn-cs"/>
              </a:defRPr>
            </a:lvl2pPr>
            <a:lvl3pPr marL="1520825" indent="-301625" algn="l" defTabSz="606425"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0425" indent="-301625" algn="l" defTabSz="606425"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4pPr>
            <a:lvl5pPr marL="2740025" indent="-301625" algn="l" defTabSz="606425"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eaLnBrk="1" hangingPunct="1">
              <a:lnSpc>
                <a:spcPct val="110000"/>
              </a:lnSpc>
            </a:pPr>
            <a:r>
              <a:rPr lang="en-GB" altLang="en-US" sz="2000" dirty="0" smtClean="0">
                <a:latin typeface="Tahoma" panose="020B0604030504040204" pitchFamily="34" charset="0"/>
                <a:ea typeface="Tahoma" panose="020B0604030504040204" pitchFamily="34" charset="0"/>
                <a:cs typeface="Tahoma" panose="020B0604030504040204" pitchFamily="34" charset="0"/>
              </a:rPr>
              <a:t>Lecture + tutorial    </a:t>
            </a:r>
          </a:p>
          <a:p>
            <a:pPr lvl="1" eaLnBrk="1" hangingPunct="1">
              <a:lnSpc>
                <a:spcPct val="110000"/>
              </a:lnSpc>
            </a:pPr>
            <a:r>
              <a:rPr lang="en-GB" altLang="en-US" sz="1800" dirty="0" smtClean="0">
                <a:latin typeface="Tahoma" panose="020B0604030504040204" pitchFamily="34" charset="0"/>
                <a:ea typeface="Tahoma" panose="020B0604030504040204" pitchFamily="34" charset="0"/>
                <a:cs typeface="Tahoma" panose="020B0604030504040204" pitchFamily="34" charset="0"/>
              </a:rPr>
              <a:t>lecturer is in charge</a:t>
            </a:r>
          </a:p>
          <a:p>
            <a:pPr eaLnBrk="1" hangingPunct="1"/>
            <a:endParaRPr lang="en-GB" altLang="en-US" dirty="0" smtClean="0">
              <a:latin typeface="Tahoma" panose="020B0604030504040204" pitchFamily="34" charset="0"/>
              <a:ea typeface="Tahoma" panose="020B0604030504040204" pitchFamily="34" charset="0"/>
              <a:cs typeface="Tahoma" panose="020B0604030504040204" pitchFamily="34" charset="0"/>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0930" y="404813"/>
            <a:ext cx="31813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ChangeArrowheads="1"/>
          </p:cNvSpPr>
          <p:nvPr/>
        </p:nvSpPr>
        <p:spPr bwMode="auto">
          <a:xfrm>
            <a:off x="539750" y="2196728"/>
            <a:ext cx="32400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GB" altLang="en-US" sz="3600" dirty="0">
                <a:solidFill>
                  <a:srgbClr val="A65C45"/>
                </a:solidFill>
                <a:latin typeface="Georgia" panose="02040502050405020303" pitchFamily="18" charset="0"/>
                <a:ea typeface="Tahoma" panose="020B0604030504040204" pitchFamily="34" charset="0"/>
                <a:cs typeface="Tahoma" panose="020B0604030504040204" pitchFamily="34" charset="0"/>
              </a:rPr>
              <a:t>Flipped</a:t>
            </a:r>
            <a:endParaRPr lang="en-GB" altLang="en-US" sz="4000" dirty="0">
              <a:solidFill>
                <a:srgbClr val="A65C45"/>
              </a:solidFill>
              <a:latin typeface="Georgia" panose="02040502050405020303" pitchFamily="18" charset="0"/>
              <a:ea typeface="Tahoma" panose="020B0604030504040204" pitchFamily="34" charset="0"/>
              <a:cs typeface="Tahoma" panose="020B0604030504040204" pitchFamily="34" charset="0"/>
            </a:endParaRPr>
          </a:p>
        </p:txBody>
      </p:sp>
      <p:sp>
        <p:nvSpPr>
          <p:cNvPr id="8" name="Rectangle 3"/>
          <p:cNvSpPr>
            <a:spLocks noChangeArrowheads="1"/>
          </p:cNvSpPr>
          <p:nvPr/>
        </p:nvSpPr>
        <p:spPr bwMode="auto">
          <a:xfrm>
            <a:off x="509588" y="2864198"/>
            <a:ext cx="3917949" cy="2341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lnSpc>
                <a:spcPct val="110000"/>
              </a:lnSpc>
              <a:spcBef>
                <a:spcPct val="20000"/>
              </a:spcBef>
              <a:buFont typeface="Arial" charset="0"/>
              <a:buChar char="•"/>
            </a:pPr>
            <a:r>
              <a:rPr lang="en-GB" alt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Learner-centred model</a:t>
            </a:r>
          </a:p>
          <a:p>
            <a:pPr lvl="1" eaLnBrk="1" hangingPunct="1">
              <a:lnSpc>
                <a:spcPct val="110000"/>
              </a:lnSpc>
              <a:spcBef>
                <a:spcPct val="20000"/>
              </a:spcBef>
              <a:buFont typeface="Arial" charset="0"/>
              <a:buChar char="–"/>
            </a:pPr>
            <a:r>
              <a:rPr lang="en-GB" altLang="en-US" dirty="0">
                <a:solidFill>
                  <a:srgbClr val="000000"/>
                </a:solidFill>
                <a:latin typeface="Tahoma" panose="020B0604030504040204" pitchFamily="34" charset="0"/>
                <a:ea typeface="Tahoma" panose="020B0604030504040204" pitchFamily="34" charset="0"/>
                <a:cs typeface="Tahoma" panose="020B0604030504040204" pitchFamily="34" charset="0"/>
              </a:rPr>
              <a:t>Students work through/learn basics pre-class (</a:t>
            </a:r>
            <a:r>
              <a:rPr lang="en-GB" altLang="en-US" dirty="0" smtClean="0">
                <a:solidFill>
                  <a:srgbClr val="000000"/>
                </a:solidFill>
                <a:latin typeface="Tahoma" panose="020B0604030504040204" pitchFamily="34" charset="0"/>
                <a:ea typeface="Tahoma" panose="020B0604030504040204" pitchFamily="34" charset="0"/>
                <a:cs typeface="Tahoma" panose="020B0604030504040204" pitchFamily="34" charset="0"/>
              </a:rPr>
              <a:t>reading/videos/e-Assessment</a:t>
            </a:r>
            <a:r>
              <a:rPr lang="en-GB" altLang="en-US" dirty="0">
                <a:solidFill>
                  <a:srgbClr val="000000"/>
                </a:solidFill>
                <a:latin typeface="Tahoma" panose="020B0604030504040204" pitchFamily="34" charset="0"/>
                <a:ea typeface="Tahoma" panose="020B0604030504040204" pitchFamily="34" charset="0"/>
                <a:cs typeface="Tahoma" panose="020B0604030504040204" pitchFamily="34" charset="0"/>
              </a:rPr>
              <a:t>)</a:t>
            </a:r>
          </a:p>
          <a:p>
            <a:pPr lvl="1" eaLnBrk="1" hangingPunct="1">
              <a:lnSpc>
                <a:spcPct val="110000"/>
              </a:lnSpc>
              <a:spcBef>
                <a:spcPct val="20000"/>
              </a:spcBef>
              <a:buFont typeface="Arial" charset="0"/>
              <a:buChar char="–"/>
            </a:pPr>
            <a:r>
              <a:rPr lang="en-GB" altLang="en-US" dirty="0">
                <a:solidFill>
                  <a:srgbClr val="000000"/>
                </a:solidFill>
                <a:latin typeface="Tahoma" panose="020B0604030504040204" pitchFamily="34" charset="0"/>
                <a:ea typeface="Tahoma" panose="020B0604030504040204" pitchFamily="34" charset="0"/>
                <a:cs typeface="Tahoma" panose="020B0604030504040204" pitchFamily="34" charset="0"/>
              </a:rPr>
              <a:t>Class-time used for higher level skills</a:t>
            </a:r>
          </a:p>
        </p:txBody>
      </p:sp>
      <p:pic>
        <p:nvPicPr>
          <p:cNvPr id="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4292600"/>
            <a:ext cx="457200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5"/>
          <p:cNvSpPr txBox="1">
            <a:spLocks noChangeArrowheads="1"/>
          </p:cNvSpPr>
          <p:nvPr/>
        </p:nvSpPr>
        <p:spPr bwMode="auto">
          <a:xfrm>
            <a:off x="528638" y="5623074"/>
            <a:ext cx="3810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GB" altLang="en-US" sz="1600" dirty="0">
                <a:solidFill>
                  <a:srgbClr val="2D07B9"/>
                </a:solidFill>
                <a:latin typeface="Tahoma" panose="020B0604030504040204" pitchFamily="34" charset="0"/>
                <a:ea typeface="Tahoma" panose="020B0604030504040204" pitchFamily="34" charset="0"/>
                <a:cs typeface="Tahoma" panose="020B0604030504040204" pitchFamily="34" charset="0"/>
              </a:rPr>
              <a:t>Mazur (1997) Peer Instruction: A user’s manual. Series in Educational Innovation.  Prentice Hall</a:t>
            </a:r>
          </a:p>
        </p:txBody>
      </p:sp>
      <p:pic>
        <p:nvPicPr>
          <p:cNvPr id="11"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02350" y="1989138"/>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516401" y="3861048"/>
            <a:ext cx="1592103" cy="261610"/>
          </a:xfrm>
          <a:prstGeom prst="rect">
            <a:avLst/>
          </a:prstGeom>
          <a:noFill/>
        </p:spPr>
        <p:txBody>
          <a:bodyPr wrap="none" rtlCol="0">
            <a:spAutoFit/>
          </a:bodyPr>
          <a:lstStyle/>
          <a:p>
            <a:r>
              <a:rPr lang="en-GB" sz="1050" dirty="0"/>
              <a:t>mid-fourteenth century</a:t>
            </a:r>
          </a:p>
        </p:txBody>
      </p:sp>
    </p:spTree>
    <p:extLst>
      <p:ext uri="{BB962C8B-B14F-4D97-AF65-F5344CB8AC3E}">
        <p14:creationId xmlns:p14="http://schemas.microsoft.com/office/powerpoint/2010/main" val="3394866016"/>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Context</a:t>
            </a:r>
            <a:endParaRPr lang="en-GB" dirty="0"/>
          </a:p>
        </p:txBody>
      </p:sp>
      <p:sp>
        <p:nvSpPr>
          <p:cNvPr id="3" name="Text Placeholder 2"/>
          <p:cNvSpPr>
            <a:spLocks noGrp="1"/>
          </p:cNvSpPr>
          <p:nvPr>
            <p:ph type="body" sz="quarter" idx="14"/>
          </p:nvPr>
        </p:nvSpPr>
        <p:spPr>
          <a:xfrm>
            <a:off x="827584" y="1556792"/>
            <a:ext cx="6587628" cy="4536082"/>
          </a:xfrm>
        </p:spPr>
        <p:txBody>
          <a:bodyPr/>
          <a:lstStyle/>
          <a:p>
            <a:r>
              <a:rPr lang="en-GB" b="1" dirty="0" smtClean="0"/>
              <a:t>Calculus &amp; Numerical Methods (CNM)</a:t>
            </a:r>
          </a:p>
          <a:p>
            <a:pPr marL="285750" indent="-285750">
              <a:buFont typeface="Arial" panose="020B0604020202020204" pitchFamily="34" charset="0"/>
              <a:buChar char="•"/>
            </a:pPr>
            <a:r>
              <a:rPr lang="en-GB" dirty="0" smtClean="0"/>
              <a:t>Level 1 module taken by all first years (35-65 students)</a:t>
            </a:r>
          </a:p>
          <a:p>
            <a:pPr marL="285750" indent="-285750">
              <a:buFont typeface="Arial" panose="020B0604020202020204" pitchFamily="34" charset="0"/>
              <a:buChar char="•"/>
            </a:pPr>
            <a:r>
              <a:rPr lang="en-GB" dirty="0" smtClean="0"/>
              <a:t>Semester 1 taught in a traditional way</a:t>
            </a:r>
          </a:p>
          <a:p>
            <a:pPr marL="285750" indent="-285750">
              <a:buFont typeface="Arial" panose="020B0604020202020204" pitchFamily="34" charset="0"/>
              <a:buChar char="•"/>
            </a:pPr>
            <a:r>
              <a:rPr lang="en-GB" dirty="0" smtClean="0"/>
              <a:t>Semester 2 flipped since January 2015</a:t>
            </a:r>
          </a:p>
          <a:p>
            <a:endParaRPr lang="en-GB" dirty="0" smtClean="0"/>
          </a:p>
          <a:p>
            <a:r>
              <a:rPr lang="en-GB" b="1" dirty="0" smtClean="0"/>
              <a:t>Coding Theory and its Applications (CTA)</a:t>
            </a:r>
            <a:endParaRPr lang="en-GB" b="1" dirty="0"/>
          </a:p>
          <a:p>
            <a:pPr marL="285750" indent="-285750">
              <a:buFont typeface="Arial" panose="020B0604020202020204" pitchFamily="34" charset="0"/>
              <a:buChar char="•"/>
            </a:pPr>
            <a:r>
              <a:rPr lang="en-GB" dirty="0" smtClean="0"/>
              <a:t>Optional Level 2 </a:t>
            </a:r>
            <a:r>
              <a:rPr lang="en-GB" dirty="0"/>
              <a:t>module </a:t>
            </a:r>
            <a:r>
              <a:rPr lang="en-GB" dirty="0" smtClean="0"/>
              <a:t>(25-40 </a:t>
            </a:r>
            <a:r>
              <a:rPr lang="en-GB" dirty="0"/>
              <a:t>students)</a:t>
            </a:r>
          </a:p>
          <a:p>
            <a:pPr marL="285750" indent="-285750">
              <a:buFont typeface="Arial" panose="020B0604020202020204" pitchFamily="34" charset="0"/>
              <a:buChar char="•"/>
            </a:pPr>
            <a:r>
              <a:rPr lang="en-GB" dirty="0" smtClean="0"/>
              <a:t>Flipped </a:t>
            </a:r>
            <a:r>
              <a:rPr lang="en-GB" dirty="0"/>
              <a:t>since </a:t>
            </a:r>
            <a:r>
              <a:rPr lang="en-GB" dirty="0" smtClean="0"/>
              <a:t>September 2013</a:t>
            </a:r>
            <a:endParaRPr lang="en-GB" dirty="0"/>
          </a:p>
          <a:p>
            <a:endParaRPr lang="en-GB" dirty="0"/>
          </a:p>
        </p:txBody>
      </p:sp>
    </p:spTree>
    <p:extLst>
      <p:ext uri="{BB962C8B-B14F-4D97-AF65-F5344CB8AC3E}">
        <p14:creationId xmlns:p14="http://schemas.microsoft.com/office/powerpoint/2010/main" val="4032209949"/>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Why change?</a:t>
            </a:r>
            <a:endParaRPr lang="en-GB" dirty="0"/>
          </a:p>
        </p:txBody>
      </p:sp>
      <p:sp>
        <p:nvSpPr>
          <p:cNvPr id="3" name="Text Placeholder 2"/>
          <p:cNvSpPr>
            <a:spLocks noGrp="1"/>
          </p:cNvSpPr>
          <p:nvPr>
            <p:ph type="body" sz="quarter" idx="14"/>
          </p:nvPr>
        </p:nvSpPr>
        <p:spPr/>
        <p:txBody>
          <a:bodyPr/>
          <a:lstStyle/>
          <a:p>
            <a:r>
              <a:rPr lang="en-GB" dirty="0" smtClean="0"/>
              <a:t>Always had good student feedback + marks on this module;</a:t>
            </a:r>
          </a:p>
          <a:p>
            <a:r>
              <a:rPr lang="en-GB" dirty="0" smtClean="0"/>
              <a:t>But … how much were our students learning … could they still remember techniques/methods in level 3?</a:t>
            </a:r>
          </a:p>
          <a:p>
            <a:r>
              <a:rPr lang="en-GB" dirty="0" smtClean="0"/>
              <a:t>Wanted students to have a deeper learning experience, to take control of their learning;</a:t>
            </a:r>
          </a:p>
          <a:p>
            <a:r>
              <a:rPr lang="en-GB" dirty="0" smtClean="0"/>
              <a:t>I had been keen to try this approach for a while</a:t>
            </a:r>
          </a:p>
          <a:p>
            <a:pPr marL="285750" indent="-285750">
              <a:buFont typeface="Arial" panose="020B0604020202020204" pitchFamily="34" charset="0"/>
              <a:buChar char="•"/>
            </a:pPr>
            <a:r>
              <a:rPr lang="en-GB" sz="1400" dirty="0" smtClean="0"/>
              <a:t>Attended an HEA workshop on “Lectures without lecturing” in Feb 2013;</a:t>
            </a:r>
          </a:p>
          <a:p>
            <a:pPr marL="285750" indent="-285750">
              <a:buFont typeface="Arial" panose="020B0604020202020204" pitchFamily="34" charset="0"/>
              <a:buChar char="•"/>
            </a:pPr>
            <a:r>
              <a:rPr lang="en-GB" sz="1400" dirty="0" smtClean="0"/>
              <a:t>Sat in on Catherine’s class in Oct 2014.</a:t>
            </a:r>
          </a:p>
          <a:p>
            <a:endParaRPr lang="en-GB" dirty="0" smtClean="0"/>
          </a:p>
          <a:p>
            <a:endParaRPr lang="en-GB" sz="1400" dirty="0" smtClean="0"/>
          </a:p>
        </p:txBody>
      </p:sp>
    </p:spTree>
    <p:extLst>
      <p:ext uri="{BB962C8B-B14F-4D97-AF65-F5344CB8AC3E}">
        <p14:creationId xmlns:p14="http://schemas.microsoft.com/office/powerpoint/2010/main" val="3749392280"/>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11560" y="689700"/>
            <a:ext cx="5904656" cy="5187572"/>
          </a:xfrm>
        </p:spPr>
        <p:txBody>
          <a:bodyPr/>
          <a:lstStyle/>
          <a:p>
            <a:r>
              <a:rPr lang="en-US" sz="3200" dirty="0" smtClean="0"/>
              <a:t>Pre-class (CTA):</a:t>
            </a:r>
            <a:endParaRPr lang="en-US" sz="3200" dirty="0"/>
          </a:p>
          <a:p>
            <a:endParaRPr lang="en-GB" sz="2400" dirty="0" smtClean="0"/>
          </a:p>
          <a:p>
            <a:pPr marL="342900" indent="-342900">
              <a:lnSpc>
                <a:spcPts val="2160"/>
              </a:lnSpc>
              <a:spcBef>
                <a:spcPts val="0"/>
              </a:spcBef>
              <a:spcAft>
                <a:spcPts val="1000"/>
              </a:spcAft>
              <a:buFont typeface="Arial" panose="020B0604020202020204" pitchFamily="34" charset="0"/>
              <a:buChar char="•"/>
            </a:pPr>
            <a:r>
              <a:rPr lang="en-GB"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Students advised to have access to text book (available electronically)</a:t>
            </a:r>
          </a:p>
          <a:p>
            <a:pPr marL="342900" indent="-342900">
              <a:lnSpc>
                <a:spcPts val="2160"/>
              </a:lnSpc>
              <a:spcBef>
                <a:spcPts val="0"/>
              </a:spcBef>
              <a:spcAft>
                <a:spcPts val="1000"/>
              </a:spcAft>
              <a:buFont typeface="Arial" panose="020B0604020202020204" pitchFamily="34" charset="0"/>
              <a:buChar char="•"/>
            </a:pPr>
            <a:r>
              <a:rPr lang="en-GB"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Study guide provided giving weekly reading, exercises and learning outcomes </a:t>
            </a:r>
          </a:p>
          <a:p>
            <a:pPr marL="342900" indent="-342900">
              <a:lnSpc>
                <a:spcPts val="2160"/>
              </a:lnSpc>
              <a:spcBef>
                <a:spcPts val="0"/>
              </a:spcBef>
              <a:spcAft>
                <a:spcPts val="1000"/>
              </a:spcAft>
              <a:buFont typeface="Arial" panose="020B0604020202020204" pitchFamily="34" charset="0"/>
              <a:buChar char="•"/>
            </a:pPr>
            <a:r>
              <a:rPr lang="en-GB"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Some short videos made available week by week</a:t>
            </a:r>
            <a:endParaRPr lang="en-GB"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836712"/>
            <a:ext cx="1999472" cy="2876938"/>
          </a:xfrm>
          <a:prstGeom prst="rect">
            <a:avLst/>
          </a:prstGeom>
        </p:spPr>
      </p:pic>
    </p:spTree>
    <p:extLst>
      <p:ext uri="{BB962C8B-B14F-4D97-AF65-F5344CB8AC3E}">
        <p14:creationId xmlns:p14="http://schemas.microsoft.com/office/powerpoint/2010/main" val="1214512739"/>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6"/>
          <p:cNvSpPr>
            <a:spLocks noGrp="1"/>
          </p:cNvSpPr>
          <p:nvPr>
            <p:ph idx="1"/>
          </p:nvPr>
        </p:nvSpPr>
        <p:spPr>
          <a:xfrm>
            <a:off x="468313" y="549275"/>
            <a:ext cx="8280400" cy="1241425"/>
          </a:xfrm>
        </p:spPr>
        <p:txBody>
          <a:bodyPr/>
          <a:lstStyle/>
          <a:p>
            <a:pPr marL="0" indent="0" eaLnBrk="1" hangingPunct="1">
              <a:lnSpc>
                <a:spcPct val="110000"/>
              </a:lnSpc>
              <a:buFont typeface="Arial" pitchFamily="34" charset="0"/>
              <a:buNone/>
              <a:defRPr/>
            </a:pPr>
            <a:r>
              <a:rPr lang="en-GB" altLang="en-US" sz="3200" dirty="0" smtClean="0">
                <a:solidFill>
                  <a:srgbClr val="A65C45"/>
                </a:solidFill>
                <a:latin typeface="Georgia" panose="02040502050405020303" pitchFamily="18" charset="0"/>
                <a:ea typeface="ＭＳ Ｐゴシック" pitchFamily="34" charset="-128"/>
              </a:rPr>
              <a:t>In-class (CTA):</a:t>
            </a: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Start 3 hour session with list of Learning Outcomes</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Run short </a:t>
            </a:r>
            <a:r>
              <a:rPr lang="en-GB" altLang="en-US" sz="1800" dirty="0" err="1" smtClean="0">
                <a:latin typeface="Tahoma" panose="020B0604030504040204" pitchFamily="34" charset="0"/>
                <a:ea typeface="Tahoma" panose="020B0604030504040204" pitchFamily="34" charset="0"/>
                <a:cs typeface="Tahoma" panose="020B0604030504040204" pitchFamily="34" charset="0"/>
              </a:rPr>
              <a:t>TurningPoint</a:t>
            </a:r>
            <a:r>
              <a:rPr lang="en-GB" altLang="en-US" sz="1800" dirty="0" smtClean="0">
                <a:latin typeface="Tahoma" panose="020B0604030504040204" pitchFamily="34" charset="0"/>
                <a:ea typeface="Tahoma" panose="020B0604030504040204" pitchFamily="34" charset="0"/>
                <a:cs typeface="Tahoma" panose="020B0604030504040204" pitchFamily="34" charset="0"/>
              </a:rPr>
              <a:t> quiz (5-6 questions) to enable lecturer </a:t>
            </a:r>
            <a:r>
              <a:rPr lang="en-GB" altLang="en-US" sz="1800" u="sng" dirty="0" smtClean="0">
                <a:latin typeface="Tahoma" panose="020B0604030504040204" pitchFamily="34" charset="0"/>
                <a:ea typeface="Tahoma" panose="020B0604030504040204" pitchFamily="34" charset="0"/>
                <a:cs typeface="Tahoma" panose="020B0604030504040204" pitchFamily="34" charset="0"/>
              </a:rPr>
              <a:t>and students </a:t>
            </a:r>
            <a:r>
              <a:rPr lang="en-GB" altLang="en-US" sz="1800" dirty="0" smtClean="0">
                <a:latin typeface="Tahoma" panose="020B0604030504040204" pitchFamily="34" charset="0"/>
                <a:ea typeface="Tahoma" panose="020B0604030504040204" pitchFamily="34" charset="0"/>
                <a:cs typeface="Tahoma" panose="020B0604030504040204" pitchFamily="34" charset="0"/>
              </a:rPr>
              <a:t>to diagnose their level of understanding.</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Rough schedule of activities, adapted according to quiz results (in practice have a good idea of where problems will arise based on previous experience)</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Mix of activities including active reading, group discussion, exercises from text book, student-created questions, students/tutor presenting solutions. </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Tutor interacts with groups as appropriate to their progress</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Regular breaks</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Conclude with Learning Outcomes:  light bulb moments!</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Note: examination style altered to reflect approach.</a:t>
            </a:r>
            <a:endParaRPr lang="en-GB" altLang="en-US" sz="1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7151875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11560" y="689700"/>
            <a:ext cx="6659636" cy="651068"/>
          </a:xfrm>
        </p:spPr>
        <p:txBody>
          <a:bodyPr/>
          <a:lstStyle/>
          <a:p>
            <a:r>
              <a:rPr lang="en-US" sz="3200" dirty="0" smtClean="0"/>
              <a:t>Pre-class (CNM):</a:t>
            </a:r>
            <a:endParaRPr lang="en-US" sz="3200" dirty="0"/>
          </a:p>
          <a:p>
            <a:endParaRPr lang="en-GB" dirty="0"/>
          </a:p>
        </p:txBody>
      </p:sp>
      <p:sp>
        <p:nvSpPr>
          <p:cNvPr id="3" name="Text Placeholder 2"/>
          <p:cNvSpPr>
            <a:spLocks noGrp="1"/>
          </p:cNvSpPr>
          <p:nvPr>
            <p:ph type="body" sz="quarter" idx="14"/>
          </p:nvPr>
        </p:nvSpPr>
        <p:spPr>
          <a:xfrm>
            <a:off x="611560" y="1412776"/>
            <a:ext cx="3168352" cy="4536082"/>
          </a:xfrm>
        </p:spPr>
        <p:txBody>
          <a:bodyPr/>
          <a:lstStyle/>
          <a:p>
            <a:r>
              <a:rPr lang="en-US" b="1" dirty="0" smtClean="0"/>
              <a:t>Highly </a:t>
            </a:r>
            <a:r>
              <a:rPr lang="en-US" b="1" dirty="0" err="1" smtClean="0"/>
              <a:t>scaffolded</a:t>
            </a:r>
            <a:r>
              <a:rPr lang="en-US" b="1" dirty="0" smtClean="0"/>
              <a:t> approach:</a:t>
            </a:r>
          </a:p>
          <a:p>
            <a:r>
              <a:rPr lang="en-US" dirty="0" smtClean="0"/>
              <a:t>Created </a:t>
            </a:r>
            <a:r>
              <a:rPr lang="en-US" dirty="0"/>
              <a:t>a workbook (gapped lecture notes).  </a:t>
            </a:r>
            <a:r>
              <a:rPr lang="en-US" dirty="0" smtClean="0"/>
              <a:t>For </a:t>
            </a:r>
            <a:r>
              <a:rPr lang="en-US" dirty="0"/>
              <a:t>each week students had to:</a:t>
            </a:r>
          </a:p>
          <a:p>
            <a:r>
              <a:rPr lang="en-US" dirty="0"/>
              <a:t>Watch videos (typically 4, lasting a total of 40 mins)</a:t>
            </a:r>
          </a:p>
          <a:p>
            <a:r>
              <a:rPr lang="en-US" dirty="0"/>
              <a:t>Take a formative </a:t>
            </a:r>
            <a:r>
              <a:rPr lang="en-US" dirty="0" smtClean="0"/>
              <a:t>e-assessment </a:t>
            </a:r>
            <a:r>
              <a:rPr lang="en-US" dirty="0"/>
              <a:t>(5 </a:t>
            </a:r>
            <a:r>
              <a:rPr lang="en-US" dirty="0" err="1"/>
              <a:t>qns</a:t>
            </a:r>
            <a:r>
              <a:rPr lang="en-US" dirty="0"/>
              <a:t>)</a:t>
            </a:r>
          </a:p>
          <a:p>
            <a:r>
              <a:rPr lang="en-US" dirty="0"/>
              <a:t>Try some basic questions from the worksheet</a:t>
            </a:r>
          </a:p>
          <a:p>
            <a:r>
              <a:rPr lang="en-US" dirty="0"/>
              <a:t>Optional extra reading/Maple file to download</a:t>
            </a:r>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620688"/>
            <a:ext cx="5260837" cy="5544616"/>
          </a:xfrm>
          <a:prstGeom prst="rect">
            <a:avLst/>
          </a:prstGeom>
          <a:ln w="3175" cmpd="sng">
            <a:solidFill>
              <a:schemeClr val="tx1"/>
            </a:solidFill>
          </a:ln>
        </p:spPr>
      </p:pic>
      <p:cxnSp>
        <p:nvCxnSpPr>
          <p:cNvPr id="7" name="Straight Arrow Connector 6"/>
          <p:cNvCxnSpPr/>
          <p:nvPr/>
        </p:nvCxnSpPr>
        <p:spPr>
          <a:xfrm flipV="1">
            <a:off x="3419872" y="1628800"/>
            <a:ext cx="1512168" cy="15121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3347864" y="1844824"/>
            <a:ext cx="2232248" cy="18722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3059832" y="1916832"/>
            <a:ext cx="3168352" cy="25202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3419872" y="3789040"/>
            <a:ext cx="1044116" cy="13681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9384914"/>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6"/>
          <p:cNvSpPr>
            <a:spLocks noGrp="1"/>
          </p:cNvSpPr>
          <p:nvPr>
            <p:ph idx="1"/>
          </p:nvPr>
        </p:nvSpPr>
        <p:spPr>
          <a:xfrm>
            <a:off x="468313" y="549275"/>
            <a:ext cx="8280400" cy="1241425"/>
          </a:xfrm>
        </p:spPr>
        <p:txBody>
          <a:bodyPr/>
          <a:lstStyle/>
          <a:p>
            <a:pPr marL="0" indent="0" eaLnBrk="1" hangingPunct="1">
              <a:lnSpc>
                <a:spcPct val="110000"/>
              </a:lnSpc>
              <a:buFont typeface="Arial" pitchFamily="34" charset="0"/>
              <a:buNone/>
              <a:defRPr/>
            </a:pPr>
            <a:r>
              <a:rPr lang="en-GB" altLang="en-US" sz="3200" dirty="0" smtClean="0">
                <a:solidFill>
                  <a:srgbClr val="A65C45"/>
                </a:solidFill>
                <a:latin typeface="Georgia" panose="02040502050405020303" pitchFamily="18" charset="0"/>
                <a:ea typeface="ＭＳ Ｐゴシック" pitchFamily="34" charset="-128"/>
              </a:rPr>
              <a:t>In-class (CNM):</a:t>
            </a:r>
            <a:endParaRPr lang="en-GB" altLang="en-US" sz="16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a:latin typeface="Tahoma" panose="020B0604030504040204" pitchFamily="34" charset="0"/>
              <a:ea typeface="Tahoma" panose="020B0604030504040204" pitchFamily="34" charset="0"/>
              <a:cs typeface="Tahoma" panose="020B0604030504040204" pitchFamily="34" charset="0"/>
            </a:endParaRPr>
          </a:p>
        </p:txBody>
      </p:sp>
      <p:sp>
        <p:nvSpPr>
          <p:cNvPr id="5" name="Content Placeholder 6"/>
          <p:cNvSpPr txBox="1">
            <a:spLocks/>
          </p:cNvSpPr>
          <p:nvPr/>
        </p:nvSpPr>
        <p:spPr bwMode="auto">
          <a:xfrm>
            <a:off x="468312" y="1412776"/>
            <a:ext cx="7992120" cy="290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None/>
              <a:defRPr/>
            </a:pPr>
            <a:r>
              <a:rPr lang="en-GB" altLang="en-US" sz="1800" dirty="0">
                <a:latin typeface="Tahoma" panose="020B0604030504040204" pitchFamily="34" charset="0"/>
                <a:ea typeface="Tahoma" panose="020B0604030504040204" pitchFamily="34" charset="0"/>
                <a:cs typeface="Tahoma" panose="020B0604030504040204" pitchFamily="34" charset="0"/>
              </a:rPr>
              <a:t>Timetable: Two hour class each week + a support session every </a:t>
            </a:r>
            <a:r>
              <a:rPr lang="en-GB" altLang="en-US" sz="1800" dirty="0" smtClean="0">
                <a:latin typeface="Tahoma" panose="020B0604030504040204" pitchFamily="34" charset="0"/>
                <a:ea typeface="Tahoma" panose="020B0604030504040204" pitchFamily="34" charset="0"/>
                <a:cs typeface="Tahoma" panose="020B0604030504040204" pitchFamily="34" charset="0"/>
              </a:rPr>
              <a:t>week</a:t>
            </a:r>
            <a:endParaRPr lang="en-GB" altLang="en-US" sz="18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Start </a:t>
            </a:r>
            <a:r>
              <a:rPr lang="en-GB" altLang="en-US" sz="1800" dirty="0">
                <a:latin typeface="Tahoma" panose="020B0604030504040204" pitchFamily="34" charset="0"/>
                <a:ea typeface="Tahoma" panose="020B0604030504040204" pitchFamily="34" charset="0"/>
                <a:cs typeface="Tahoma" panose="020B0604030504040204" pitchFamily="34" charset="0"/>
              </a:rPr>
              <a:t>with </a:t>
            </a:r>
            <a:r>
              <a:rPr lang="en-GB" altLang="en-US" sz="1800" dirty="0" err="1">
                <a:latin typeface="Tahoma" panose="020B0604030504040204" pitchFamily="34" charset="0"/>
                <a:ea typeface="Tahoma" panose="020B0604030504040204" pitchFamily="34" charset="0"/>
                <a:cs typeface="Tahoma" panose="020B0604030504040204" pitchFamily="34" charset="0"/>
              </a:rPr>
              <a:t>TurningPoint</a:t>
            </a:r>
            <a:r>
              <a:rPr lang="en-GB" altLang="en-US" sz="1800" dirty="0">
                <a:latin typeface="Tahoma" panose="020B0604030504040204" pitchFamily="34" charset="0"/>
                <a:ea typeface="Tahoma" panose="020B0604030504040204" pitchFamily="34" charset="0"/>
                <a:cs typeface="Tahoma" panose="020B0604030504040204" pitchFamily="34" charset="0"/>
              </a:rPr>
              <a:t> </a:t>
            </a: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None/>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    (</a:t>
            </a:r>
            <a:r>
              <a:rPr lang="en-GB" altLang="en-US" sz="1800" dirty="0">
                <a:latin typeface="Tahoma" panose="020B0604030504040204" pitchFamily="34" charset="0"/>
                <a:ea typeface="Tahoma" panose="020B0604030504040204" pitchFamily="34" charset="0"/>
                <a:cs typeface="Tahoma" panose="020B0604030504040204" pitchFamily="34" charset="0"/>
              </a:rPr>
              <a:t>typically 7 questions – takes </a:t>
            </a: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None/>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     1 </a:t>
            </a:r>
            <a:r>
              <a:rPr lang="en-GB" altLang="en-US" sz="1800" dirty="0">
                <a:latin typeface="Tahoma" panose="020B0604030504040204" pitchFamily="34" charset="0"/>
                <a:ea typeface="Tahoma" panose="020B0604030504040204" pitchFamily="34" charset="0"/>
                <a:cs typeface="Tahoma" panose="020B0604030504040204" pitchFamily="34" charset="0"/>
              </a:rPr>
              <a:t>hour)</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Worksheet </a:t>
            </a:r>
            <a:r>
              <a:rPr lang="en-GB" altLang="en-US" sz="1800" dirty="0" err="1" smtClean="0">
                <a:latin typeface="Tahoma" panose="020B0604030504040204" pitchFamily="34" charset="0"/>
                <a:ea typeface="Tahoma" panose="020B0604030504040204" pitchFamily="34" charset="0"/>
                <a:cs typeface="Tahoma" panose="020B0604030504040204" pitchFamily="34" charset="0"/>
              </a:rPr>
              <a:t>qns</a:t>
            </a:r>
            <a:r>
              <a:rPr lang="en-GB" altLang="en-US" sz="1800" dirty="0" smtClean="0">
                <a:latin typeface="Tahoma" panose="020B0604030504040204" pitchFamily="34" charset="0"/>
                <a:ea typeface="Tahoma" panose="020B0604030504040204" pitchFamily="34" charset="0"/>
                <a:cs typeface="Tahoma" panose="020B0604030504040204" pitchFamily="34" charset="0"/>
              </a:rPr>
              <a:t> (go round </a:t>
            </a:r>
          </a:p>
          <a:p>
            <a:pPr marL="0" indent="0" eaLnBrk="1" hangingPunct="1">
              <a:lnSpc>
                <a:spcPct val="110000"/>
              </a:lnSpc>
              <a:buNone/>
              <a:defRPr/>
            </a:pPr>
            <a:r>
              <a:rPr lang="en-GB" altLang="en-US" sz="1800" dirty="0">
                <a:latin typeface="Tahoma" panose="020B0604030504040204" pitchFamily="34" charset="0"/>
                <a:ea typeface="Tahoma" panose="020B0604030504040204" pitchFamily="34" charset="0"/>
                <a:cs typeface="Tahoma" panose="020B0604030504040204" pitchFamily="34" charset="0"/>
              </a:rPr>
              <a:t> </a:t>
            </a:r>
            <a:r>
              <a:rPr lang="en-GB" altLang="en-US" sz="1800" dirty="0" smtClean="0">
                <a:latin typeface="Tahoma" panose="020B0604030504040204" pitchFamily="34" charset="0"/>
                <a:ea typeface="Tahoma" panose="020B0604030504040204" pitchFamily="34" charset="0"/>
                <a:cs typeface="Tahoma" panose="020B0604030504040204" pitchFamily="34" charset="0"/>
              </a:rPr>
              <a:t>    group)</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Sum up/go through </a:t>
            </a:r>
          </a:p>
          <a:p>
            <a:pPr marL="0" indent="0" eaLnBrk="1" hangingPunct="1">
              <a:lnSpc>
                <a:spcPct val="110000"/>
              </a:lnSpc>
              <a:buNone/>
              <a:defRPr/>
            </a:pPr>
            <a:r>
              <a:rPr lang="en-GB" altLang="en-US" sz="1800" dirty="0">
                <a:latin typeface="Tahoma" panose="020B0604030504040204" pitchFamily="34" charset="0"/>
                <a:ea typeface="Tahoma" panose="020B0604030504040204" pitchFamily="34" charset="0"/>
                <a:cs typeface="Tahoma" panose="020B0604030504040204" pitchFamily="34" charset="0"/>
              </a:rPr>
              <a:t> </a:t>
            </a:r>
            <a:r>
              <a:rPr lang="en-GB" altLang="en-US" sz="1800" dirty="0" smtClean="0">
                <a:latin typeface="Tahoma" panose="020B0604030504040204" pitchFamily="34" charset="0"/>
                <a:ea typeface="Tahoma" panose="020B0604030504040204" pitchFamily="34" charset="0"/>
                <a:cs typeface="Tahoma" panose="020B0604030504040204" pitchFamily="34" charset="0"/>
              </a:rPr>
              <a:t>    questions with the whole </a:t>
            </a:r>
          </a:p>
          <a:p>
            <a:pPr marL="0" indent="0" eaLnBrk="1" hangingPunct="1">
              <a:lnSpc>
                <a:spcPct val="110000"/>
              </a:lnSpc>
              <a:buNone/>
              <a:defRPr/>
            </a:pPr>
            <a:r>
              <a:rPr lang="en-GB" altLang="en-US" sz="1800" dirty="0">
                <a:latin typeface="Tahoma" panose="020B0604030504040204" pitchFamily="34" charset="0"/>
                <a:ea typeface="Tahoma" panose="020B0604030504040204" pitchFamily="34" charset="0"/>
                <a:cs typeface="Tahoma" panose="020B0604030504040204" pitchFamily="34" charset="0"/>
              </a:rPr>
              <a:t> </a:t>
            </a:r>
            <a:r>
              <a:rPr lang="en-GB" altLang="en-US" sz="1800" dirty="0" smtClean="0">
                <a:latin typeface="Tahoma" panose="020B0604030504040204" pitchFamily="34" charset="0"/>
                <a:ea typeface="Tahoma" panose="020B0604030504040204" pitchFamily="34" charset="0"/>
                <a:cs typeface="Tahoma" panose="020B0604030504040204" pitchFamily="34" charset="0"/>
              </a:rPr>
              <a:t>    group/do some Maple</a:t>
            </a: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2000" dirty="0" smtClean="0">
              <a:ea typeface="ＭＳ Ｐゴシック" pitchFamily="34" charset="-128"/>
            </a:endParaRPr>
          </a:p>
        </p:txBody>
      </p:sp>
      <p:sp>
        <p:nvSpPr>
          <p:cNvPr id="8197" name="Content Placeholder 6"/>
          <p:cNvSpPr txBox="1">
            <a:spLocks/>
          </p:cNvSpPr>
          <p:nvPr/>
        </p:nvSpPr>
        <p:spPr bwMode="auto">
          <a:xfrm>
            <a:off x="576659" y="5407496"/>
            <a:ext cx="74517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Arial" charset="0"/>
                <a:ea typeface="ＭＳ Ｐゴシック" pitchFamily="34" charset="-128"/>
                <a:cs typeface="Arial" charset="0"/>
              </a:defRPr>
            </a:lvl1pPr>
            <a:lvl2pPr marL="742950" indent="-285750" eaLnBrk="0" hangingPunct="0">
              <a:spcBef>
                <a:spcPct val="20000"/>
              </a:spcBef>
              <a:buFont typeface="Arial" charset="0"/>
              <a:buChar char="–"/>
              <a:defRPr sz="2800">
                <a:solidFill>
                  <a:schemeClr val="tx1"/>
                </a:solidFill>
                <a:latin typeface="Arial" charset="0"/>
                <a:ea typeface="Arial" charset="0"/>
                <a:cs typeface="Arial" charset="0"/>
              </a:defRPr>
            </a:lvl2pPr>
            <a:lvl3pPr marL="1143000" indent="-228600" eaLnBrk="0" hangingPunct="0">
              <a:spcBef>
                <a:spcPct val="20000"/>
              </a:spcBef>
              <a:buFont typeface="Arial" charset="0"/>
              <a:buChar char="•"/>
              <a:defRPr sz="2400">
                <a:solidFill>
                  <a:schemeClr val="tx1"/>
                </a:solidFill>
                <a:latin typeface="Arial" charset="0"/>
                <a:ea typeface="Arial" charset="0"/>
                <a:cs typeface="Arial" charset="0"/>
              </a:defRPr>
            </a:lvl3pPr>
            <a:lvl4pPr marL="1600200" indent="-228600" eaLnBrk="0" hangingPunct="0">
              <a:spcBef>
                <a:spcPct val="20000"/>
              </a:spcBef>
              <a:buFont typeface="Arial" charset="0"/>
              <a:buChar char="–"/>
              <a:defRPr sz="2000">
                <a:solidFill>
                  <a:schemeClr val="tx1"/>
                </a:solidFill>
                <a:latin typeface="Arial" charset="0"/>
                <a:ea typeface="Arial" charset="0"/>
                <a:cs typeface="Arial" charset="0"/>
              </a:defRPr>
            </a:lvl4pPr>
            <a:lvl5pPr marL="2057400" indent="-228600" eaLnBrk="0" hangingPunct="0">
              <a:spcBef>
                <a:spcPct val="20000"/>
              </a:spcBef>
              <a:buFont typeface="Arial" charset="0"/>
              <a:buChar char="»"/>
              <a:defRPr sz="2000">
                <a:solidFill>
                  <a:schemeClr val="tx1"/>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chemeClr val="tx1"/>
                </a:solidFill>
                <a:latin typeface="Arial" charset="0"/>
                <a:ea typeface="Arial" charset="0"/>
                <a:cs typeface="Arial" charset="0"/>
              </a:defRPr>
            </a:lvl9pPr>
          </a:lstStyle>
          <a:p>
            <a:pPr eaLnBrk="1" hangingPunct="1">
              <a:lnSpc>
                <a:spcPct val="110000"/>
              </a:lnSpc>
              <a:buFont typeface="Arial" charset="0"/>
              <a:buNone/>
            </a:pPr>
            <a:r>
              <a:rPr lang="en-GB" altLang="en-US" sz="1800" dirty="0">
                <a:latin typeface="Tahoma" panose="020B0604030504040204" pitchFamily="34" charset="0"/>
                <a:ea typeface="Tahoma" panose="020B0604030504040204" pitchFamily="34" charset="0"/>
                <a:cs typeface="Tahoma" panose="020B0604030504040204" pitchFamily="34" charset="0"/>
              </a:rPr>
              <a:t>Support session is optional – about 5</a:t>
            </a:r>
            <a:r>
              <a:rPr lang="en-GB" altLang="en-US" sz="1800" dirty="0" smtClean="0">
                <a:latin typeface="Tahoma" panose="020B0604030504040204" pitchFamily="34" charset="0"/>
                <a:ea typeface="Tahoma" panose="020B0604030504040204" pitchFamily="34" charset="0"/>
                <a:cs typeface="Tahoma" panose="020B0604030504040204" pitchFamily="34" charset="0"/>
              </a:rPr>
              <a:t> </a:t>
            </a:r>
            <a:r>
              <a:rPr lang="en-GB" altLang="en-US" sz="1800" dirty="0">
                <a:latin typeface="Tahoma" panose="020B0604030504040204" pitchFamily="34" charset="0"/>
                <a:ea typeface="Tahoma" panose="020B0604030504040204" pitchFamily="34" charset="0"/>
                <a:cs typeface="Tahoma" panose="020B0604030504040204" pitchFamily="34" charset="0"/>
              </a:rPr>
              <a:t>students.</a:t>
            </a:r>
          </a:p>
        </p:txBody>
      </p:sp>
      <p:pic>
        <p:nvPicPr>
          <p:cNvPr id="81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3200" y="2345035"/>
            <a:ext cx="4600575" cy="25241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6536865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Student monitoring </a:t>
            </a:r>
            <a:r>
              <a:rPr lang="en-GB" sz="3200" dirty="0" smtClean="0"/>
              <a:t>(CNM)</a:t>
            </a:r>
            <a:endParaRPr lang="en-GB" dirty="0"/>
          </a:p>
        </p:txBody>
      </p:sp>
      <p:sp>
        <p:nvSpPr>
          <p:cNvPr id="3" name="Text Placeholder 2"/>
          <p:cNvSpPr>
            <a:spLocks noGrp="1"/>
          </p:cNvSpPr>
          <p:nvPr>
            <p:ph type="body" sz="quarter" idx="14"/>
          </p:nvPr>
        </p:nvSpPr>
        <p:spPr>
          <a:xfrm>
            <a:off x="827584" y="1268760"/>
            <a:ext cx="6587628" cy="4536082"/>
          </a:xfrm>
        </p:spPr>
        <p:txBody>
          <a:bodyPr/>
          <a:lstStyle/>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r>
              <a:rPr lang="en-GB" dirty="0" smtClean="0"/>
              <a:t>Did they do the pre-work?  (E-Assessment &amp; video watching)</a:t>
            </a:r>
          </a:p>
          <a:p>
            <a:pPr marL="285750" indent="-285750">
              <a:buFont typeface="Arial" panose="020B0604020202020204" pitchFamily="34" charset="0"/>
              <a:buChar char="•"/>
            </a:pPr>
            <a:r>
              <a:rPr lang="en-GB" dirty="0" smtClean="0"/>
              <a:t>Attendance</a:t>
            </a:r>
          </a:p>
          <a:p>
            <a:endParaRPr lang="en-GB" dirty="0"/>
          </a:p>
          <a:p>
            <a:endParaRPr lang="en-GB" dirty="0" smtClean="0"/>
          </a:p>
          <a:p>
            <a:endParaRPr lang="en-GB" dirty="0"/>
          </a:p>
          <a:p>
            <a:endParaRPr lang="en-GB" dirty="0" smtClean="0"/>
          </a:p>
        </p:txBody>
      </p:sp>
    </p:spTree>
    <p:extLst>
      <p:ext uri="{BB962C8B-B14F-4D97-AF65-F5344CB8AC3E}">
        <p14:creationId xmlns:p14="http://schemas.microsoft.com/office/powerpoint/2010/main" val="337639811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sz="3600" dirty="0" smtClean="0"/>
              <a:t>E-Assessment</a:t>
            </a:r>
          </a:p>
        </p:txBody>
      </p:sp>
      <p:sp>
        <p:nvSpPr>
          <p:cNvPr id="4" name="Content Placeholder 6"/>
          <p:cNvSpPr txBox="1">
            <a:spLocks/>
          </p:cNvSpPr>
          <p:nvPr/>
        </p:nvSpPr>
        <p:spPr bwMode="auto">
          <a:xfrm>
            <a:off x="468312" y="1412777"/>
            <a:ext cx="799212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None/>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Weekly formative online tests (typically 5 questions).  As many attempts as they like.  Only available outside summative assessment window (pre 2018).</a:t>
            </a:r>
            <a:endParaRPr lang="en-GB" altLang="en-US" sz="18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2000" dirty="0" smtClean="0">
              <a:ea typeface="ＭＳ Ｐゴシック" pitchFamily="34" charset="-12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276872"/>
            <a:ext cx="5946003" cy="267760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2396744"/>
            <a:ext cx="3335098" cy="1248280"/>
          </a:xfrm>
          <a:prstGeom prst="rect">
            <a:avLst/>
          </a:prstGeom>
          <a:ln w="9525">
            <a:solidFill>
              <a:schemeClr val="tx1"/>
            </a:solidFill>
          </a:ln>
        </p:spPr>
      </p:pic>
      <p:sp>
        <p:nvSpPr>
          <p:cNvPr id="8" name="Content Placeholder 6"/>
          <p:cNvSpPr txBox="1">
            <a:spLocks/>
          </p:cNvSpPr>
          <p:nvPr/>
        </p:nvSpPr>
        <p:spPr bwMode="auto">
          <a:xfrm>
            <a:off x="620712" y="5301208"/>
            <a:ext cx="799212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itchFamily="34" charset="0"/>
                <a:ea typeface="ＭＳ Ｐゴシック" charset="0"/>
                <a:cs typeface="Arial"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itchFamily="34" charset="0"/>
                <a:ea typeface="Arial" charset="0"/>
                <a:cs typeface="Arial"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itchFamily="34" charset="0"/>
                <a:ea typeface="Arial" charset="0"/>
                <a:cs typeface="Arial"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eaLnBrk="1" hangingPunct="1">
              <a:lnSpc>
                <a:spcPct val="110000"/>
              </a:lnSpc>
              <a:buNone/>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Four summative e-Assessments through the module (max of 3 attempts at each – best mark counts)  worth 30% of CW mark = 7.5% of overall module mark.</a:t>
            </a:r>
            <a:endParaRPr lang="en-GB" altLang="en-US" sz="18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2000" dirty="0" smtClean="0">
              <a:ea typeface="ＭＳ Ｐゴシック" pitchFamily="34" charset="-128"/>
            </a:endParaRPr>
          </a:p>
        </p:txBody>
      </p:sp>
    </p:spTree>
    <p:extLst>
      <p:ext uri="{BB962C8B-B14F-4D97-AF65-F5344CB8AC3E}">
        <p14:creationId xmlns:p14="http://schemas.microsoft.com/office/powerpoint/2010/main" val="2883540857"/>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Placeholder 3"/>
          <p:cNvSpPr>
            <a:spLocks noGrp="1"/>
          </p:cNvSpPr>
          <p:nvPr>
            <p:ph type="body" sz="quarter" idx="10"/>
          </p:nvPr>
        </p:nvSpPr>
        <p:spPr bwMode="auto">
          <a:xfrm>
            <a:off x="5674885" y="620688"/>
            <a:ext cx="3050813" cy="792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algn="ctr">
              <a:spcBef>
                <a:spcPts val="0"/>
              </a:spcBef>
            </a:pPr>
            <a:r>
              <a:rPr lang="en-US" altLang="en-US" sz="3200" dirty="0" smtClean="0">
                <a:ea typeface="ＭＳ Ｐゴシック" charset="-128"/>
              </a:rPr>
              <a:t>Sample </a:t>
            </a:r>
            <a:r>
              <a:rPr lang="en-US" altLang="en-US" sz="3200" dirty="0" err="1" smtClean="0">
                <a:ea typeface="ＭＳ Ｐゴシック" charset="-128"/>
              </a:rPr>
              <a:t>Dewis</a:t>
            </a:r>
            <a:r>
              <a:rPr lang="en-US" altLang="en-US" sz="3200" dirty="0" smtClean="0">
                <a:ea typeface="ＭＳ Ｐゴシック" charset="-128"/>
              </a:rPr>
              <a:t> questions</a:t>
            </a:r>
            <a:endParaRPr lang="en-US" altLang="en-US" sz="3200" dirty="0">
              <a:ea typeface="ＭＳ Ｐゴシック" charset="-128"/>
            </a:endParaRPr>
          </a:p>
        </p:txBody>
      </p:sp>
      <p:sp>
        <p:nvSpPr>
          <p:cNvPr id="3" name="TextBox 2"/>
          <p:cNvSpPr txBox="1"/>
          <p:nvPr/>
        </p:nvSpPr>
        <p:spPr>
          <a:xfrm>
            <a:off x="5580112" y="5946085"/>
            <a:ext cx="3240360" cy="723275"/>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sz="1200" dirty="0">
                <a:latin typeface="Tahoma" panose="020B0604030504040204" pitchFamily="34" charset="0"/>
                <a:ea typeface="Tahoma" panose="020B0604030504040204" pitchFamily="34" charset="0"/>
                <a:cs typeface="Tahoma" panose="020B0604030504040204" pitchFamily="34" charset="0"/>
              </a:rPr>
              <a:t>Random question parameters</a:t>
            </a:r>
          </a:p>
          <a:p>
            <a:pPr marL="285750" indent="-285750">
              <a:spcAft>
                <a:spcPts val="300"/>
              </a:spcAft>
              <a:buFont typeface="Arial" panose="020B0604020202020204" pitchFamily="34" charset="0"/>
              <a:buChar char="•"/>
            </a:pPr>
            <a:r>
              <a:rPr lang="en-US" sz="1200" dirty="0">
                <a:latin typeface="Tahoma" panose="020B0604030504040204" pitchFamily="34" charset="0"/>
                <a:ea typeface="Tahoma" panose="020B0604030504040204" pitchFamily="34" charset="0"/>
                <a:cs typeface="Tahoma" panose="020B0604030504040204" pitchFamily="34" charset="0"/>
              </a:rPr>
              <a:t>Pre-submission checks </a:t>
            </a:r>
          </a:p>
          <a:p>
            <a:pPr marL="285750" indent="-285750">
              <a:spcAft>
                <a:spcPts val="300"/>
              </a:spcAft>
              <a:buFont typeface="Arial" panose="020B0604020202020204" pitchFamily="34" charset="0"/>
              <a:buChar char="•"/>
            </a:pPr>
            <a:r>
              <a:rPr lang="en-US" sz="1200" dirty="0" smtClean="0">
                <a:latin typeface="Tahoma" panose="020B0604030504040204" pitchFamily="34" charset="0"/>
                <a:ea typeface="Tahoma" panose="020B0604030504040204" pitchFamily="34" charset="0"/>
                <a:cs typeface="Tahoma" panose="020B0604030504040204" pitchFamily="34" charset="0"/>
              </a:rPr>
              <a:t>Bespoke </a:t>
            </a:r>
            <a:r>
              <a:rPr lang="en-US" sz="1200" dirty="0">
                <a:latin typeface="Tahoma" panose="020B0604030504040204" pitchFamily="34" charset="0"/>
                <a:ea typeface="Tahoma" panose="020B0604030504040204" pitchFamily="34" charset="0"/>
                <a:cs typeface="Tahoma" panose="020B0604030504040204" pitchFamily="34" charset="0"/>
              </a:rPr>
              <a:t>feedback</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772816"/>
            <a:ext cx="3745631" cy="4104456"/>
          </a:xfrm>
          <a:prstGeom prst="rect">
            <a:avLst/>
          </a:prstGeom>
          <a:ln w="6350">
            <a:solidFill>
              <a:schemeClr val="tx1"/>
            </a:solidFill>
          </a:ln>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13752"/>
            <a:ext cx="4726051" cy="6315988"/>
          </a:xfrm>
          <a:prstGeom prst="rect">
            <a:avLst/>
          </a:prstGeom>
          <a:ln w="6350">
            <a:solidFill>
              <a:schemeClr val="tx1"/>
            </a:solidFill>
          </a:ln>
        </p:spPr>
      </p:pic>
    </p:spTree>
    <p:extLst>
      <p:ext uri="{BB962C8B-B14F-4D97-AF65-F5344CB8AC3E}">
        <p14:creationId xmlns:p14="http://schemas.microsoft.com/office/powerpoint/2010/main" val="3698407214"/>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Videos</a:t>
            </a:r>
            <a:endParaRPr lang="en-GB" dirty="0"/>
          </a:p>
        </p:txBody>
      </p:sp>
      <p:sp>
        <p:nvSpPr>
          <p:cNvPr id="3" name="Text Placeholder 2"/>
          <p:cNvSpPr>
            <a:spLocks noGrp="1"/>
          </p:cNvSpPr>
          <p:nvPr>
            <p:ph type="body" sz="quarter" idx="14"/>
          </p:nvPr>
        </p:nvSpPr>
        <p:spPr>
          <a:xfrm>
            <a:off x="611560" y="3933056"/>
            <a:ext cx="1440160" cy="2520280"/>
          </a:xfrm>
        </p:spPr>
        <p:txBody>
          <a:bodyPr/>
          <a:lstStyle/>
          <a:p>
            <a:r>
              <a:rPr lang="en-GB" dirty="0" smtClean="0"/>
              <a:t>Included a feedback quiz at the end of each one.</a:t>
            </a: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3428999"/>
            <a:ext cx="6670196" cy="3277925"/>
          </a:xfrm>
          <a:prstGeom prst="rect">
            <a:avLst/>
          </a:prstGeom>
        </p:spPr>
      </p:pic>
      <p:sp>
        <p:nvSpPr>
          <p:cNvPr id="8" name="Text Placeholder 2"/>
          <p:cNvSpPr txBox="1">
            <a:spLocks/>
          </p:cNvSpPr>
          <p:nvPr/>
        </p:nvSpPr>
        <p:spPr>
          <a:xfrm>
            <a:off x="611560" y="1340768"/>
            <a:ext cx="3024336" cy="1079698"/>
          </a:xfrm>
          <a:prstGeom prst="rect">
            <a:avLst/>
          </a:prstGeom>
        </p:spPr>
        <p:txBody>
          <a:bodyPr vert="horz"/>
          <a:lstStyle>
            <a:lvl1pPr marL="0" indent="0" algn="l" defTabSz="606425" rtl="0" eaLnBrk="0" fontAlgn="base" hangingPunct="0">
              <a:lnSpc>
                <a:spcPts val="2400"/>
              </a:lnSpc>
              <a:spcBef>
                <a:spcPts val="0"/>
              </a:spcBef>
              <a:spcAft>
                <a:spcPts val="1000"/>
              </a:spcAft>
              <a:buFontTx/>
              <a:buNone/>
              <a:defRPr sz="1600" kern="1200">
                <a:solidFill>
                  <a:schemeClr val="tx1"/>
                </a:solidFill>
                <a:latin typeface="Tahoma" charset="0"/>
                <a:ea typeface="ＭＳ Ｐゴシック" charset="0"/>
                <a:cs typeface="Tahoma" charset="0"/>
              </a:defRPr>
            </a:lvl1pPr>
            <a:lvl2pPr marL="0" indent="-270000" algn="l" defTabSz="606425" rtl="0" eaLnBrk="0" fontAlgn="base" hangingPunct="0">
              <a:lnSpc>
                <a:spcPts val="2400"/>
              </a:lnSpc>
              <a:spcBef>
                <a:spcPct val="20000"/>
              </a:spcBef>
              <a:spcAft>
                <a:spcPct val="0"/>
              </a:spcAft>
              <a:buClr>
                <a:srgbClr val="7F4633"/>
              </a:buClr>
              <a:buFont typeface="Arial"/>
              <a:buChar char="•"/>
              <a:defRPr sz="1600" kern="1200">
                <a:solidFill>
                  <a:schemeClr val="tx1"/>
                </a:solidFill>
                <a:latin typeface="Tahoma" charset="0"/>
                <a:ea typeface="ＭＳ Ｐゴシック" charset="0"/>
                <a:cs typeface="Tahoma" charset="0"/>
              </a:defRPr>
            </a:lvl2pPr>
            <a:lvl3pPr marL="540000" indent="-270000" algn="l" defTabSz="606425" rtl="0" eaLnBrk="0" fontAlgn="base" hangingPunct="0">
              <a:lnSpc>
                <a:spcPts val="2400"/>
              </a:lnSpc>
              <a:spcBef>
                <a:spcPct val="20000"/>
              </a:spcBef>
              <a:spcAft>
                <a:spcPct val="0"/>
              </a:spcAft>
              <a:buClr>
                <a:srgbClr val="7F4633"/>
              </a:buClr>
              <a:buFont typeface="Courier New"/>
              <a:buChar char="o"/>
              <a:defRPr sz="1600" kern="1200">
                <a:solidFill>
                  <a:schemeClr val="tx1"/>
                </a:solidFill>
                <a:latin typeface="Tahoma" charset="0"/>
                <a:ea typeface="ＭＳ Ｐゴシック" charset="0"/>
                <a:cs typeface="Tahoma" charset="0"/>
              </a:defRPr>
            </a:lvl3pPr>
            <a:lvl4pPr marL="828000" indent="-270000" algn="l" defTabSz="606425" rtl="0" eaLnBrk="0" fontAlgn="base" hangingPunct="0">
              <a:lnSpc>
                <a:spcPts val="2400"/>
              </a:lnSpc>
              <a:spcBef>
                <a:spcPct val="20000"/>
              </a:spcBef>
              <a:spcAft>
                <a:spcPct val="0"/>
              </a:spcAft>
              <a:buClr>
                <a:srgbClr val="7F4633"/>
              </a:buClr>
              <a:buFont typeface="Arial" charset="0"/>
              <a:buChar char="–"/>
              <a:defRPr sz="1600" kern="1200">
                <a:solidFill>
                  <a:schemeClr val="tx1"/>
                </a:solidFill>
                <a:latin typeface="Tahoma" charset="0"/>
                <a:ea typeface="ＭＳ Ｐゴシック" charset="0"/>
                <a:cs typeface="Tahoma" charset="0"/>
              </a:defRPr>
            </a:lvl4pPr>
            <a:lvl5pPr marL="2740025" indent="-301625" algn="l" defTabSz="606425"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r>
              <a:rPr lang="en-GB" dirty="0" smtClean="0"/>
              <a:t>Monitored through SCORM completion on Blackboard.</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36" y="1124744"/>
            <a:ext cx="4316570" cy="1905770"/>
          </a:xfrm>
          <a:prstGeom prst="rect">
            <a:avLst/>
          </a:prstGeom>
          <a:ln w="6350">
            <a:solidFill>
              <a:schemeClr val="tx1"/>
            </a:solidFill>
          </a:ln>
        </p:spPr>
      </p:pic>
    </p:spTree>
    <p:extLst>
      <p:ext uri="{BB962C8B-B14F-4D97-AF65-F5344CB8AC3E}">
        <p14:creationId xmlns:p14="http://schemas.microsoft.com/office/powerpoint/2010/main" val="1778408385"/>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99591" y="689700"/>
            <a:ext cx="7056785" cy="651068"/>
          </a:xfrm>
        </p:spPr>
        <p:txBody>
          <a:bodyPr/>
          <a:lstStyle/>
          <a:p>
            <a:r>
              <a:rPr lang="en-GB" dirty="0" smtClean="0"/>
              <a:t>Student </a:t>
            </a:r>
            <a:r>
              <a:rPr lang="en-GB" dirty="0"/>
              <a:t>monitoring </a:t>
            </a:r>
            <a:r>
              <a:rPr lang="en-GB" sz="2800" dirty="0"/>
              <a:t>(CNM 2015/16)</a:t>
            </a:r>
          </a:p>
          <a:p>
            <a:endParaRPr lang="en-GB" dirty="0"/>
          </a:p>
        </p:txBody>
      </p:sp>
      <p:sp>
        <p:nvSpPr>
          <p:cNvPr id="3" name="Text Placeholder 2"/>
          <p:cNvSpPr>
            <a:spLocks noGrp="1"/>
          </p:cNvSpPr>
          <p:nvPr>
            <p:ph type="body" sz="quarter" idx="14"/>
          </p:nvPr>
        </p:nvSpPr>
        <p:spPr>
          <a:xfrm>
            <a:off x="827584" y="1268760"/>
            <a:ext cx="6587628" cy="4536082"/>
          </a:xfrm>
        </p:spPr>
        <p:txBody>
          <a:bodyPr/>
          <a:lstStyle/>
          <a:p>
            <a:r>
              <a:rPr lang="en-GB" dirty="0" smtClean="0"/>
              <a:t>Did they do the pre-work?</a:t>
            </a:r>
          </a:p>
          <a:p>
            <a:endParaRPr lang="en-GB" dirty="0" smtClean="0"/>
          </a:p>
          <a:p>
            <a:endParaRPr lang="en-GB" dirty="0" smtClean="0"/>
          </a:p>
        </p:txBody>
      </p:sp>
      <p:graphicFrame>
        <p:nvGraphicFramePr>
          <p:cNvPr id="4" name="Table 3"/>
          <p:cNvGraphicFramePr>
            <a:graphicFrameLocks noGrp="1"/>
          </p:cNvGraphicFramePr>
          <p:nvPr>
            <p:extLst>
              <p:ext uri="{D42A27DB-BD31-4B8C-83A1-F6EECF244321}">
                <p14:modId xmlns:p14="http://schemas.microsoft.com/office/powerpoint/2010/main" val="2418086257"/>
              </p:ext>
            </p:extLst>
          </p:nvPr>
        </p:nvGraphicFramePr>
        <p:xfrm>
          <a:off x="827584" y="1772816"/>
          <a:ext cx="7632848" cy="4734560"/>
        </p:xfrm>
        <a:graphic>
          <a:graphicData uri="http://schemas.openxmlformats.org/drawingml/2006/table">
            <a:tbl>
              <a:tblPr firstRow="1" bandRow="1">
                <a:tableStyleId>{5C22544A-7EE6-4342-B048-85BDC9FD1C3A}</a:tableStyleId>
              </a:tblPr>
              <a:tblGrid>
                <a:gridCol w="1102914"/>
                <a:gridCol w="1201342"/>
                <a:gridCol w="1152128"/>
                <a:gridCol w="1245987"/>
                <a:gridCol w="2930477"/>
              </a:tblGrid>
              <a:tr h="518160">
                <a:tc>
                  <a:txBody>
                    <a:bodyPr/>
                    <a:lstStyle/>
                    <a:p>
                      <a:endParaRPr lang="en-GB" sz="1400" dirty="0"/>
                    </a:p>
                  </a:txBody>
                  <a:tcPr/>
                </a:tc>
                <a:tc>
                  <a:txBody>
                    <a:bodyPr/>
                    <a:lstStyle/>
                    <a:p>
                      <a:pPr marL="0" marR="0" indent="0" algn="l" defTabSz="609555" rtl="0" eaLnBrk="1" fontAlgn="auto" latinLnBrk="0" hangingPunct="1">
                        <a:lnSpc>
                          <a:spcPct val="100000"/>
                        </a:lnSpc>
                        <a:spcBef>
                          <a:spcPts val="0"/>
                        </a:spcBef>
                        <a:spcAft>
                          <a:spcPts val="0"/>
                        </a:spcAft>
                        <a:buClrTx/>
                        <a:buSzTx/>
                        <a:buFontTx/>
                        <a:buNone/>
                        <a:tabLst/>
                        <a:defRPr/>
                      </a:pPr>
                      <a:r>
                        <a:rPr lang="en-GB" sz="1400" dirty="0" smtClean="0"/>
                        <a:t>Watched 75% of weekly</a:t>
                      </a:r>
                      <a:r>
                        <a:rPr lang="en-GB" sz="1400" baseline="0" dirty="0" smtClean="0"/>
                        <a:t> </a:t>
                      </a:r>
                      <a:r>
                        <a:rPr lang="en-GB" sz="1400" dirty="0" smtClean="0"/>
                        <a:t>videos</a:t>
                      </a:r>
                    </a:p>
                  </a:txBody>
                  <a:tcPr/>
                </a:tc>
                <a:tc>
                  <a:txBody>
                    <a:bodyPr/>
                    <a:lstStyle/>
                    <a:p>
                      <a:r>
                        <a:rPr lang="en-GB" sz="1400" dirty="0" smtClean="0"/>
                        <a:t>Attempted </a:t>
                      </a:r>
                      <a:r>
                        <a:rPr lang="en-GB" sz="1400" dirty="0" err="1" smtClean="0"/>
                        <a:t>Dewis</a:t>
                      </a:r>
                      <a:r>
                        <a:rPr lang="en-GB" sz="1400" dirty="0" smtClean="0"/>
                        <a:t> practice test before class</a:t>
                      </a:r>
                      <a:endParaRPr lang="en-GB" sz="1400" dirty="0"/>
                    </a:p>
                  </a:txBody>
                  <a:tcPr/>
                </a:tc>
                <a:tc>
                  <a:txBody>
                    <a:bodyPr/>
                    <a:lstStyle/>
                    <a:p>
                      <a:r>
                        <a:rPr lang="en-GB" sz="1400" dirty="0" smtClean="0"/>
                        <a:t>Attempted </a:t>
                      </a:r>
                      <a:r>
                        <a:rPr lang="en-GB" sz="1400" dirty="0" err="1" smtClean="0"/>
                        <a:t>Dewis</a:t>
                      </a:r>
                      <a:r>
                        <a:rPr lang="en-GB" sz="1400" baseline="0" dirty="0" smtClean="0"/>
                        <a:t> </a:t>
                      </a:r>
                      <a:r>
                        <a:rPr lang="en-GB" sz="1400" dirty="0" smtClean="0"/>
                        <a:t>practice test</a:t>
                      </a:r>
                      <a:endParaRPr lang="en-GB" sz="1400" dirty="0"/>
                    </a:p>
                  </a:txBody>
                  <a:tcPr/>
                </a:tc>
                <a:tc>
                  <a:txBody>
                    <a:bodyPr/>
                    <a:lstStyle/>
                    <a:p>
                      <a:r>
                        <a:rPr lang="en-GB" sz="1400" dirty="0" smtClean="0"/>
                        <a:t>Comments</a:t>
                      </a:r>
                      <a:endParaRPr lang="en-GB" sz="1400" dirty="0"/>
                    </a:p>
                  </a:txBody>
                  <a:tcPr/>
                </a:tc>
              </a:tr>
              <a:tr h="370840">
                <a:tc>
                  <a:txBody>
                    <a:bodyPr/>
                    <a:lstStyle/>
                    <a:p>
                      <a:pPr algn="ctr"/>
                      <a:r>
                        <a:rPr lang="en-GB" sz="1600" dirty="0" smtClean="0"/>
                        <a:t> Week 1</a:t>
                      </a:r>
                    </a:p>
                  </a:txBody>
                  <a:tcPr/>
                </a:tc>
                <a:tc>
                  <a:txBody>
                    <a:bodyPr/>
                    <a:lstStyle/>
                    <a:p>
                      <a:pPr algn="ctr"/>
                      <a:r>
                        <a:rPr lang="en-GB" sz="1600" dirty="0" smtClean="0"/>
                        <a:t>29</a:t>
                      </a:r>
                      <a:endParaRPr lang="en-GB" sz="1600" dirty="0"/>
                    </a:p>
                  </a:txBody>
                  <a:tcPr/>
                </a:tc>
                <a:tc>
                  <a:txBody>
                    <a:bodyPr/>
                    <a:lstStyle/>
                    <a:p>
                      <a:pPr algn="ctr"/>
                      <a:r>
                        <a:rPr lang="en-GB" sz="1600" dirty="0" smtClean="0"/>
                        <a:t>14</a:t>
                      </a:r>
                      <a:endParaRPr lang="en-GB" sz="1600" dirty="0"/>
                    </a:p>
                  </a:txBody>
                  <a:tcPr/>
                </a:tc>
                <a:tc>
                  <a:txBody>
                    <a:bodyPr/>
                    <a:lstStyle/>
                    <a:p>
                      <a:pPr algn="ctr"/>
                      <a:r>
                        <a:rPr lang="en-GB" sz="1600" dirty="0" smtClean="0"/>
                        <a:t>25</a:t>
                      </a:r>
                      <a:endParaRPr lang="en-GB" sz="1600" dirty="0"/>
                    </a:p>
                  </a:txBody>
                  <a:tcPr/>
                </a:tc>
                <a:tc rowSpan="3">
                  <a:txBody>
                    <a:bodyPr/>
                    <a:lstStyle/>
                    <a:p>
                      <a:endParaRPr lang="en-GB" sz="1600" dirty="0" smtClean="0"/>
                    </a:p>
                    <a:p>
                      <a:r>
                        <a:rPr lang="en-GB" sz="1600" dirty="0" smtClean="0"/>
                        <a:t>Practice tests 1-3 contributed to</a:t>
                      </a:r>
                      <a:r>
                        <a:rPr lang="en-GB" sz="1600" baseline="0" dirty="0" smtClean="0"/>
                        <a:t> assessment test 3</a:t>
                      </a:r>
                      <a:endParaRPr lang="en-GB" sz="1600" dirty="0"/>
                    </a:p>
                  </a:txBody>
                  <a:tcPr>
                    <a:solidFill>
                      <a:schemeClr val="accent6">
                        <a:lumMod val="40000"/>
                        <a:lumOff val="60000"/>
                      </a:schemeClr>
                    </a:solidFill>
                  </a:tcPr>
                </a:tc>
              </a:tr>
              <a:tr h="370840">
                <a:tc>
                  <a:txBody>
                    <a:bodyPr/>
                    <a:lstStyle/>
                    <a:p>
                      <a:pPr algn="ctr"/>
                      <a:r>
                        <a:rPr lang="en-GB" sz="1600" dirty="0" smtClean="0"/>
                        <a:t> Week 2</a:t>
                      </a:r>
                      <a:endParaRPr lang="en-GB" sz="1600" dirty="0"/>
                    </a:p>
                  </a:txBody>
                  <a:tcPr/>
                </a:tc>
                <a:tc>
                  <a:txBody>
                    <a:bodyPr/>
                    <a:lstStyle/>
                    <a:p>
                      <a:pPr algn="ctr"/>
                      <a:r>
                        <a:rPr lang="en-GB" sz="1600" dirty="0" smtClean="0"/>
                        <a:t>31</a:t>
                      </a:r>
                      <a:endParaRPr lang="en-GB" sz="1600" dirty="0"/>
                    </a:p>
                  </a:txBody>
                  <a:tcPr/>
                </a:tc>
                <a:tc>
                  <a:txBody>
                    <a:bodyPr/>
                    <a:lstStyle/>
                    <a:p>
                      <a:pPr algn="ctr"/>
                      <a:r>
                        <a:rPr lang="en-GB" sz="1600" dirty="0" smtClean="0"/>
                        <a:t>11</a:t>
                      </a:r>
                      <a:endParaRPr lang="en-GB" sz="1600" dirty="0"/>
                    </a:p>
                  </a:txBody>
                  <a:tcPr/>
                </a:tc>
                <a:tc>
                  <a:txBody>
                    <a:bodyPr/>
                    <a:lstStyle/>
                    <a:p>
                      <a:pPr algn="ctr"/>
                      <a:r>
                        <a:rPr lang="en-GB" sz="1600" dirty="0" smtClean="0"/>
                        <a:t>22</a:t>
                      </a:r>
                      <a:endParaRPr lang="en-GB" sz="1600" dirty="0"/>
                    </a:p>
                  </a:txBody>
                  <a:tcPr/>
                </a:tc>
                <a:tc vMerge="1">
                  <a:txBody>
                    <a:bodyPr/>
                    <a:lstStyle/>
                    <a:p>
                      <a:endParaRPr lang="en-GB" sz="1600" dirty="0"/>
                    </a:p>
                  </a:txBody>
                  <a:tcPr/>
                </a:tc>
              </a:tr>
              <a:tr h="370840">
                <a:tc>
                  <a:txBody>
                    <a:bodyPr/>
                    <a:lstStyle/>
                    <a:p>
                      <a:pPr algn="ctr"/>
                      <a:r>
                        <a:rPr lang="en-GB" sz="1600" dirty="0" smtClean="0"/>
                        <a:t>Week 3</a:t>
                      </a:r>
                      <a:endParaRPr lang="en-GB" sz="1600" dirty="0"/>
                    </a:p>
                  </a:txBody>
                  <a:tcPr/>
                </a:tc>
                <a:tc>
                  <a:txBody>
                    <a:bodyPr/>
                    <a:lstStyle/>
                    <a:p>
                      <a:pPr algn="ctr"/>
                      <a:r>
                        <a:rPr lang="en-GB" sz="1600" dirty="0" smtClean="0"/>
                        <a:t>27</a:t>
                      </a:r>
                      <a:endParaRPr lang="en-GB" sz="1600" dirty="0"/>
                    </a:p>
                  </a:txBody>
                  <a:tcPr/>
                </a:tc>
                <a:tc>
                  <a:txBody>
                    <a:bodyPr/>
                    <a:lstStyle/>
                    <a:p>
                      <a:pPr algn="ctr"/>
                      <a:r>
                        <a:rPr lang="en-GB" sz="1600" dirty="0" smtClean="0"/>
                        <a:t>15</a:t>
                      </a:r>
                      <a:endParaRPr lang="en-GB" sz="1600" dirty="0"/>
                    </a:p>
                  </a:txBody>
                  <a:tcPr/>
                </a:tc>
                <a:tc>
                  <a:txBody>
                    <a:bodyPr/>
                    <a:lstStyle/>
                    <a:p>
                      <a:pPr algn="ctr"/>
                      <a:r>
                        <a:rPr lang="en-GB" sz="1600" dirty="0" smtClean="0"/>
                        <a:t>26</a:t>
                      </a:r>
                      <a:endParaRPr lang="en-GB" sz="1600" dirty="0"/>
                    </a:p>
                  </a:txBody>
                  <a:tcPr/>
                </a:tc>
                <a:tc vMerge="1">
                  <a:txBody>
                    <a:bodyPr/>
                    <a:lstStyle/>
                    <a:p>
                      <a:endParaRPr lang="en-GB" sz="1600" dirty="0"/>
                    </a:p>
                  </a:txBody>
                  <a:tcPr/>
                </a:tc>
              </a:tr>
              <a:tr h="370840">
                <a:tc>
                  <a:txBody>
                    <a:bodyPr/>
                    <a:lstStyle/>
                    <a:p>
                      <a:pPr algn="ctr"/>
                      <a:r>
                        <a:rPr lang="en-GB" sz="1600" dirty="0" smtClean="0"/>
                        <a:t>Week 4</a:t>
                      </a:r>
                      <a:endParaRPr lang="en-GB" sz="1600" dirty="0"/>
                    </a:p>
                  </a:txBody>
                  <a:tcPr/>
                </a:tc>
                <a:tc>
                  <a:txBody>
                    <a:bodyPr/>
                    <a:lstStyle/>
                    <a:p>
                      <a:pPr algn="ctr"/>
                      <a:r>
                        <a:rPr lang="en-GB" sz="1600" dirty="0" smtClean="0"/>
                        <a:t>24</a:t>
                      </a:r>
                      <a:endParaRPr lang="en-GB" sz="1600" dirty="0"/>
                    </a:p>
                  </a:txBody>
                  <a:tcPr/>
                </a:tc>
                <a:tc>
                  <a:txBody>
                    <a:bodyPr/>
                    <a:lstStyle/>
                    <a:p>
                      <a:pPr algn="ctr"/>
                      <a:r>
                        <a:rPr lang="en-GB" sz="1600" dirty="0" smtClean="0"/>
                        <a:t>1</a:t>
                      </a:r>
                      <a:endParaRPr lang="en-GB" sz="1600" dirty="0"/>
                    </a:p>
                  </a:txBody>
                  <a:tcPr/>
                </a:tc>
                <a:tc>
                  <a:txBody>
                    <a:bodyPr/>
                    <a:lstStyle/>
                    <a:p>
                      <a:pPr algn="ctr"/>
                      <a:r>
                        <a:rPr lang="en-GB" sz="1600" dirty="0" smtClean="0"/>
                        <a:t>15</a:t>
                      </a:r>
                      <a:endParaRPr lang="en-GB" sz="1600" dirty="0"/>
                    </a:p>
                  </a:txBody>
                  <a:tcPr/>
                </a:tc>
                <a:tc rowSpan="4">
                  <a:txBody>
                    <a:bodyPr/>
                    <a:lstStyle/>
                    <a:p>
                      <a:pPr marL="0" marR="0" indent="0" algn="l" defTabSz="609555" rtl="0" eaLnBrk="1" fontAlgn="auto" latinLnBrk="0" hangingPunct="1">
                        <a:lnSpc>
                          <a:spcPct val="100000"/>
                        </a:lnSpc>
                        <a:spcBef>
                          <a:spcPts val="0"/>
                        </a:spcBef>
                        <a:spcAft>
                          <a:spcPts val="0"/>
                        </a:spcAft>
                        <a:buClrTx/>
                        <a:buSzTx/>
                        <a:buFontTx/>
                        <a:buNone/>
                        <a:tabLst/>
                        <a:defRPr/>
                      </a:pPr>
                      <a:endParaRPr lang="en-GB" sz="1600" dirty="0" smtClean="0"/>
                    </a:p>
                    <a:p>
                      <a:pPr marL="0" marR="0" indent="0" algn="l" defTabSz="609555" rtl="0" eaLnBrk="1" fontAlgn="auto" latinLnBrk="0" hangingPunct="1">
                        <a:lnSpc>
                          <a:spcPct val="100000"/>
                        </a:lnSpc>
                        <a:spcBef>
                          <a:spcPts val="0"/>
                        </a:spcBef>
                        <a:spcAft>
                          <a:spcPts val="0"/>
                        </a:spcAft>
                        <a:buClrTx/>
                        <a:buSzTx/>
                        <a:buFontTx/>
                        <a:buNone/>
                        <a:tabLst/>
                        <a:defRPr/>
                      </a:pPr>
                      <a:endParaRPr lang="en-GB" sz="1600" dirty="0" smtClean="0"/>
                    </a:p>
                    <a:p>
                      <a:pPr marL="0" marR="0" indent="0" algn="l" defTabSz="609555" rtl="0" eaLnBrk="1" fontAlgn="auto" latinLnBrk="0" hangingPunct="1">
                        <a:lnSpc>
                          <a:spcPct val="100000"/>
                        </a:lnSpc>
                        <a:spcBef>
                          <a:spcPts val="0"/>
                        </a:spcBef>
                        <a:spcAft>
                          <a:spcPts val="0"/>
                        </a:spcAft>
                        <a:buClrTx/>
                        <a:buSzTx/>
                        <a:buFontTx/>
                        <a:buNone/>
                        <a:tabLst/>
                        <a:defRPr/>
                      </a:pPr>
                      <a:r>
                        <a:rPr lang="en-GB" sz="1600" dirty="0" smtClean="0"/>
                        <a:t>Practice tests 4-7 contributed to</a:t>
                      </a:r>
                      <a:r>
                        <a:rPr lang="en-GB" sz="1600" baseline="0" dirty="0" smtClean="0"/>
                        <a:t> assessment test 4</a:t>
                      </a:r>
                      <a:endParaRPr lang="en-GB" sz="1600" dirty="0" smtClean="0"/>
                    </a:p>
                    <a:p>
                      <a:endParaRPr lang="en-GB" sz="1600" dirty="0"/>
                    </a:p>
                  </a:txBody>
                  <a:tcPr>
                    <a:solidFill>
                      <a:schemeClr val="accent3">
                        <a:lumMod val="40000"/>
                        <a:lumOff val="60000"/>
                      </a:schemeClr>
                    </a:solidFill>
                  </a:tcPr>
                </a:tc>
              </a:tr>
              <a:tr h="370840">
                <a:tc>
                  <a:txBody>
                    <a:bodyPr/>
                    <a:lstStyle/>
                    <a:p>
                      <a:pPr algn="ctr"/>
                      <a:r>
                        <a:rPr lang="en-GB" sz="1600" dirty="0" smtClean="0"/>
                        <a:t>Week</a:t>
                      </a:r>
                      <a:r>
                        <a:rPr lang="en-GB" sz="1600" baseline="0" dirty="0" smtClean="0"/>
                        <a:t> 5</a:t>
                      </a:r>
                      <a:endParaRPr lang="en-GB" sz="1600" dirty="0"/>
                    </a:p>
                  </a:txBody>
                  <a:tcPr/>
                </a:tc>
                <a:tc>
                  <a:txBody>
                    <a:bodyPr/>
                    <a:lstStyle/>
                    <a:p>
                      <a:pPr algn="ctr"/>
                      <a:r>
                        <a:rPr lang="en-GB" sz="1600" dirty="0" smtClean="0"/>
                        <a:t>25</a:t>
                      </a:r>
                      <a:endParaRPr lang="en-GB" sz="1600" dirty="0"/>
                    </a:p>
                  </a:txBody>
                  <a:tcPr/>
                </a:tc>
                <a:tc>
                  <a:txBody>
                    <a:bodyPr/>
                    <a:lstStyle/>
                    <a:p>
                      <a:pPr algn="ctr"/>
                      <a:r>
                        <a:rPr lang="en-GB" sz="1600" dirty="0" smtClean="0"/>
                        <a:t>0</a:t>
                      </a:r>
                      <a:endParaRPr lang="en-GB" sz="1600" dirty="0"/>
                    </a:p>
                  </a:txBody>
                  <a:tcPr/>
                </a:tc>
                <a:tc>
                  <a:txBody>
                    <a:bodyPr/>
                    <a:lstStyle/>
                    <a:p>
                      <a:pPr algn="ctr"/>
                      <a:r>
                        <a:rPr lang="en-GB" sz="1600" dirty="0" smtClean="0"/>
                        <a:t>17</a:t>
                      </a:r>
                      <a:endParaRPr lang="en-GB" sz="1600" dirty="0"/>
                    </a:p>
                  </a:txBody>
                  <a:tcPr/>
                </a:tc>
                <a:tc vMerge="1">
                  <a:txBody>
                    <a:bodyPr/>
                    <a:lstStyle/>
                    <a:p>
                      <a:endParaRPr lang="en-GB" sz="1600" dirty="0"/>
                    </a:p>
                  </a:txBody>
                  <a:tcPr/>
                </a:tc>
              </a:tr>
              <a:tr h="370840">
                <a:tc>
                  <a:txBody>
                    <a:bodyPr/>
                    <a:lstStyle/>
                    <a:p>
                      <a:pPr algn="ctr"/>
                      <a:r>
                        <a:rPr lang="en-GB" sz="1600" dirty="0" smtClean="0"/>
                        <a:t>Week</a:t>
                      </a:r>
                      <a:r>
                        <a:rPr lang="en-GB" sz="1600" baseline="0" dirty="0" smtClean="0"/>
                        <a:t> 6</a:t>
                      </a:r>
                      <a:endParaRPr lang="en-GB" sz="1600" dirty="0"/>
                    </a:p>
                  </a:txBody>
                  <a:tcPr/>
                </a:tc>
                <a:tc>
                  <a:txBody>
                    <a:bodyPr/>
                    <a:lstStyle/>
                    <a:p>
                      <a:pPr algn="ctr"/>
                      <a:r>
                        <a:rPr lang="en-GB" sz="1600" dirty="0" smtClean="0"/>
                        <a:t>21</a:t>
                      </a:r>
                      <a:endParaRPr lang="en-GB" sz="1600" dirty="0"/>
                    </a:p>
                  </a:txBody>
                  <a:tcPr/>
                </a:tc>
                <a:tc>
                  <a:txBody>
                    <a:bodyPr/>
                    <a:lstStyle/>
                    <a:p>
                      <a:pPr algn="ctr"/>
                      <a:r>
                        <a:rPr lang="en-GB" sz="1600" dirty="0" smtClean="0"/>
                        <a:t>8</a:t>
                      </a:r>
                      <a:endParaRPr lang="en-GB" sz="1600" dirty="0"/>
                    </a:p>
                  </a:txBody>
                  <a:tcPr/>
                </a:tc>
                <a:tc>
                  <a:txBody>
                    <a:bodyPr/>
                    <a:lstStyle/>
                    <a:p>
                      <a:pPr algn="ctr"/>
                      <a:r>
                        <a:rPr lang="en-GB" sz="1600" dirty="0" smtClean="0"/>
                        <a:t>17</a:t>
                      </a:r>
                      <a:endParaRPr lang="en-GB" sz="1600" dirty="0"/>
                    </a:p>
                  </a:txBody>
                  <a:tcPr/>
                </a:tc>
                <a:tc vMerge="1">
                  <a:txBody>
                    <a:bodyPr/>
                    <a:lstStyle/>
                    <a:p>
                      <a:endParaRPr lang="en-GB" sz="1600" dirty="0"/>
                    </a:p>
                  </a:txBody>
                  <a:tcPr/>
                </a:tc>
              </a:tr>
              <a:tr h="370840">
                <a:tc>
                  <a:txBody>
                    <a:bodyPr/>
                    <a:lstStyle/>
                    <a:p>
                      <a:pPr algn="ctr"/>
                      <a:r>
                        <a:rPr lang="en-GB" sz="1600" dirty="0" smtClean="0"/>
                        <a:t>Week 7</a:t>
                      </a:r>
                      <a:endParaRPr lang="en-GB" sz="1600" dirty="0"/>
                    </a:p>
                  </a:txBody>
                  <a:tcPr/>
                </a:tc>
                <a:tc>
                  <a:txBody>
                    <a:bodyPr/>
                    <a:lstStyle/>
                    <a:p>
                      <a:pPr algn="ctr"/>
                      <a:r>
                        <a:rPr lang="en-GB" sz="1600" dirty="0" smtClean="0"/>
                        <a:t>19</a:t>
                      </a:r>
                      <a:endParaRPr lang="en-GB" sz="1600" dirty="0"/>
                    </a:p>
                  </a:txBody>
                  <a:tcPr/>
                </a:tc>
                <a:tc>
                  <a:txBody>
                    <a:bodyPr/>
                    <a:lstStyle/>
                    <a:p>
                      <a:pPr algn="ctr"/>
                      <a:r>
                        <a:rPr lang="en-GB" sz="1600" dirty="0" smtClean="0"/>
                        <a:t>6</a:t>
                      </a:r>
                      <a:endParaRPr lang="en-GB" sz="1600" dirty="0"/>
                    </a:p>
                  </a:txBody>
                  <a:tcPr/>
                </a:tc>
                <a:tc>
                  <a:txBody>
                    <a:bodyPr/>
                    <a:lstStyle/>
                    <a:p>
                      <a:pPr algn="ctr"/>
                      <a:r>
                        <a:rPr lang="en-GB" sz="1600" dirty="0" smtClean="0"/>
                        <a:t>17</a:t>
                      </a:r>
                      <a:endParaRPr lang="en-GB" sz="1600" dirty="0"/>
                    </a:p>
                  </a:txBody>
                  <a:tcPr/>
                </a:tc>
                <a:tc vMerge="1">
                  <a:txBody>
                    <a:bodyPr/>
                    <a:lstStyle/>
                    <a:p>
                      <a:endParaRPr lang="en-GB" sz="1600" dirty="0"/>
                    </a:p>
                  </a:txBody>
                  <a:tcPr/>
                </a:tc>
              </a:tr>
              <a:tr h="370840">
                <a:tc>
                  <a:txBody>
                    <a:bodyPr/>
                    <a:lstStyle/>
                    <a:p>
                      <a:pPr algn="ctr"/>
                      <a:r>
                        <a:rPr lang="en-GB" sz="1600" dirty="0" smtClean="0"/>
                        <a:t>Week 8</a:t>
                      </a:r>
                      <a:endParaRPr lang="en-GB" sz="1600" dirty="0"/>
                    </a:p>
                  </a:txBody>
                  <a:tcPr/>
                </a:tc>
                <a:tc>
                  <a:txBody>
                    <a:bodyPr/>
                    <a:lstStyle/>
                    <a:p>
                      <a:pPr algn="ctr"/>
                      <a:r>
                        <a:rPr lang="en-GB" sz="1600" dirty="0" smtClean="0"/>
                        <a:t>19</a:t>
                      </a:r>
                      <a:endParaRPr lang="en-GB" sz="1600" dirty="0"/>
                    </a:p>
                  </a:txBody>
                  <a:tcPr/>
                </a:tc>
                <a:tc gridSpan="3">
                  <a:txBody>
                    <a:bodyPr/>
                    <a:lstStyle/>
                    <a:p>
                      <a:r>
                        <a:rPr lang="en-GB" sz="1600" dirty="0" smtClean="0"/>
                        <a:t>Report writing and</a:t>
                      </a:r>
                      <a:r>
                        <a:rPr lang="en-GB" sz="1600" baseline="0" dirty="0" smtClean="0"/>
                        <a:t> group work - n</a:t>
                      </a:r>
                      <a:r>
                        <a:rPr lang="en-GB" sz="1600" dirty="0" smtClean="0"/>
                        <a:t>o </a:t>
                      </a:r>
                      <a:r>
                        <a:rPr lang="en-GB" sz="1600" dirty="0" err="1" smtClean="0"/>
                        <a:t>Dewis</a:t>
                      </a:r>
                      <a:r>
                        <a:rPr lang="en-GB" sz="1600" baseline="0" dirty="0" smtClean="0"/>
                        <a:t> test</a:t>
                      </a:r>
                      <a:endParaRPr lang="en-GB" sz="1600" dirty="0"/>
                    </a:p>
                  </a:txBody>
                  <a:tcPr>
                    <a:solidFill>
                      <a:schemeClr val="bg2">
                        <a:lumMod val="90000"/>
                      </a:schemeClr>
                    </a:solidFill>
                  </a:tcPr>
                </a:tc>
                <a:tc hMerge="1">
                  <a:txBody>
                    <a:bodyPr/>
                    <a:lstStyle/>
                    <a:p>
                      <a:pPr algn="ctr"/>
                      <a:endParaRPr lang="en-GB" sz="1600" dirty="0"/>
                    </a:p>
                  </a:txBody>
                  <a:tcPr/>
                </a:tc>
                <a:tc hMerge="1">
                  <a:txBody>
                    <a:bodyPr/>
                    <a:lstStyle/>
                    <a:p>
                      <a:endParaRPr lang="en-GB" sz="1600" dirty="0"/>
                    </a:p>
                  </a:txBody>
                  <a:tcPr>
                    <a:solidFill>
                      <a:schemeClr val="bg2">
                        <a:lumMod val="75000"/>
                      </a:schemeClr>
                    </a:solidFill>
                  </a:tcPr>
                </a:tc>
              </a:tr>
              <a:tr h="370840">
                <a:tc>
                  <a:txBody>
                    <a:bodyPr/>
                    <a:lstStyle/>
                    <a:p>
                      <a:pPr algn="ctr"/>
                      <a:r>
                        <a:rPr lang="en-GB" sz="1600" dirty="0" smtClean="0"/>
                        <a:t>Week 9</a:t>
                      </a:r>
                      <a:endParaRPr lang="en-GB" sz="1600" dirty="0"/>
                    </a:p>
                  </a:txBody>
                  <a:tcPr/>
                </a:tc>
                <a:tc>
                  <a:txBody>
                    <a:bodyPr/>
                    <a:lstStyle/>
                    <a:p>
                      <a:pPr algn="ctr"/>
                      <a:r>
                        <a:rPr lang="en-GB" sz="1600" dirty="0" smtClean="0"/>
                        <a:t>23</a:t>
                      </a:r>
                      <a:endParaRPr lang="en-GB" sz="1600" dirty="0"/>
                    </a:p>
                  </a:txBody>
                  <a:tcPr/>
                </a:tc>
                <a:tc>
                  <a:txBody>
                    <a:bodyPr/>
                    <a:lstStyle/>
                    <a:p>
                      <a:pPr algn="ctr"/>
                      <a:r>
                        <a:rPr lang="en-GB" sz="1600" dirty="0" smtClean="0"/>
                        <a:t>0</a:t>
                      </a:r>
                      <a:endParaRPr lang="en-GB" sz="1600" dirty="0"/>
                    </a:p>
                  </a:txBody>
                  <a:tcPr/>
                </a:tc>
                <a:tc>
                  <a:txBody>
                    <a:bodyPr/>
                    <a:lstStyle/>
                    <a:p>
                      <a:pPr algn="ctr"/>
                      <a:r>
                        <a:rPr lang="en-GB" sz="1600" dirty="0" smtClean="0"/>
                        <a:t>4</a:t>
                      </a:r>
                      <a:endParaRPr lang="en-GB" sz="1600" dirty="0"/>
                    </a:p>
                  </a:txBody>
                  <a:tcPr/>
                </a:tc>
                <a:tc rowSpan="2">
                  <a:txBody>
                    <a:bodyPr/>
                    <a:lstStyle/>
                    <a:p>
                      <a:r>
                        <a:rPr lang="en-GB" sz="1600" dirty="0" smtClean="0"/>
                        <a:t>Practice tests 9-10 did not contribute to a</a:t>
                      </a:r>
                      <a:r>
                        <a:rPr lang="en-GB" sz="1600" baseline="0" dirty="0" smtClean="0"/>
                        <a:t> summative assessment</a:t>
                      </a:r>
                      <a:endParaRPr lang="en-GB" sz="1600" dirty="0"/>
                    </a:p>
                  </a:txBody>
                  <a:tcPr>
                    <a:solidFill>
                      <a:schemeClr val="accent4">
                        <a:lumMod val="20000"/>
                        <a:lumOff val="80000"/>
                      </a:schemeClr>
                    </a:solidFill>
                  </a:tcPr>
                </a:tc>
              </a:tr>
              <a:tr h="370840">
                <a:tc>
                  <a:txBody>
                    <a:bodyPr/>
                    <a:lstStyle/>
                    <a:p>
                      <a:pPr algn="ctr"/>
                      <a:r>
                        <a:rPr lang="en-GB" sz="1600" dirty="0" smtClean="0"/>
                        <a:t>Week 10</a:t>
                      </a:r>
                      <a:endParaRPr lang="en-GB" sz="1600" dirty="0"/>
                    </a:p>
                  </a:txBody>
                  <a:tcPr/>
                </a:tc>
                <a:tc>
                  <a:txBody>
                    <a:bodyPr/>
                    <a:lstStyle/>
                    <a:p>
                      <a:pPr algn="ctr"/>
                      <a:r>
                        <a:rPr lang="en-GB" sz="1600" dirty="0" smtClean="0"/>
                        <a:t>17</a:t>
                      </a:r>
                      <a:endParaRPr lang="en-GB" sz="1600" dirty="0"/>
                    </a:p>
                  </a:txBody>
                  <a:tcPr/>
                </a:tc>
                <a:tc>
                  <a:txBody>
                    <a:bodyPr/>
                    <a:lstStyle/>
                    <a:p>
                      <a:pPr algn="ctr"/>
                      <a:r>
                        <a:rPr lang="en-GB" sz="1600" dirty="0" smtClean="0"/>
                        <a:t>4</a:t>
                      </a:r>
                      <a:endParaRPr lang="en-GB" sz="1600" dirty="0"/>
                    </a:p>
                  </a:txBody>
                  <a:tcPr/>
                </a:tc>
                <a:tc>
                  <a:txBody>
                    <a:bodyPr/>
                    <a:lstStyle/>
                    <a:p>
                      <a:pPr algn="ctr"/>
                      <a:r>
                        <a:rPr lang="en-GB" sz="1600" dirty="0" smtClean="0"/>
                        <a:t>7</a:t>
                      </a:r>
                      <a:endParaRPr lang="en-GB" sz="1600" dirty="0"/>
                    </a:p>
                  </a:txBody>
                  <a:tcPr/>
                </a:tc>
                <a:tc vMerge="1">
                  <a:txBody>
                    <a:bodyPr/>
                    <a:lstStyle/>
                    <a:p>
                      <a:endParaRPr lang="en-GB" sz="1600" dirty="0"/>
                    </a:p>
                  </a:txBody>
                  <a:tcPr/>
                </a:tc>
              </a:tr>
            </a:tbl>
          </a:graphicData>
        </a:graphic>
      </p:graphicFrame>
    </p:spTree>
    <p:extLst>
      <p:ext uri="{BB962C8B-B14F-4D97-AF65-F5344CB8AC3E}">
        <p14:creationId xmlns:p14="http://schemas.microsoft.com/office/powerpoint/2010/main" val="1129629233"/>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smtClean="0"/>
              <a:t>Attendance</a:t>
            </a:r>
            <a:r>
              <a:rPr lang="en-GB" sz="3200" dirty="0" smtClean="0"/>
              <a:t> (CNM 2015/16)</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2668138317"/>
              </p:ext>
            </p:extLst>
          </p:nvPr>
        </p:nvGraphicFramePr>
        <p:xfrm>
          <a:off x="1043608" y="1556792"/>
          <a:ext cx="6552728" cy="374441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317555" y="5445224"/>
            <a:ext cx="5630709" cy="646331"/>
          </a:xfrm>
          <a:prstGeom prst="rect">
            <a:avLst/>
          </a:prstGeom>
          <a:noFill/>
        </p:spPr>
        <p:txBody>
          <a:bodyPr wrap="none" rtlCol="0">
            <a:spAutoFit/>
          </a:bodyPr>
          <a:lstStyle/>
          <a:p>
            <a:r>
              <a:rPr lang="en-GB" dirty="0" smtClean="0"/>
              <a:t>Average 27.6 per week (76.7% of “active” students).  </a:t>
            </a:r>
          </a:p>
          <a:p>
            <a:r>
              <a:rPr lang="en-GB" dirty="0" smtClean="0"/>
              <a:t>Same as for Semester 1 (non flipped)</a:t>
            </a:r>
            <a:endParaRPr lang="en-GB" dirty="0"/>
          </a:p>
        </p:txBody>
      </p:sp>
    </p:spTree>
    <p:extLst>
      <p:ext uri="{BB962C8B-B14F-4D97-AF65-F5344CB8AC3E}">
        <p14:creationId xmlns:p14="http://schemas.microsoft.com/office/powerpoint/2010/main" val="1801990311"/>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67544" y="332656"/>
            <a:ext cx="8229600" cy="720080"/>
          </a:xfrm>
        </p:spPr>
        <p:txBody>
          <a:bodyPr/>
          <a:lstStyle/>
          <a:p>
            <a:pPr algn="l" eaLnBrk="1" hangingPunct="1"/>
            <a:r>
              <a:rPr lang="en-GB" altLang="en-US" sz="3200" dirty="0" smtClean="0">
                <a:solidFill>
                  <a:srgbClr val="A65C45"/>
                </a:solidFill>
                <a:latin typeface="Georgia" panose="02040502050405020303" pitchFamily="18" charset="0"/>
                <a:ea typeface="ＭＳ Ｐゴシック" pitchFamily="34" charset="-128"/>
              </a:rPr>
              <a:t>Exam results (CNM):</a:t>
            </a:r>
            <a:endParaRPr lang="en-GB" altLang="en-US" sz="3200" b="1" dirty="0"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11989395"/>
              </p:ext>
            </p:extLst>
          </p:nvPr>
        </p:nvGraphicFramePr>
        <p:xfrm>
          <a:off x="1258888" y="1484313"/>
          <a:ext cx="5689376" cy="2936480"/>
        </p:xfrm>
        <a:graphic>
          <a:graphicData uri="http://schemas.openxmlformats.org/drawingml/2006/table">
            <a:tbl>
              <a:tblPr firstRow="1" firstCol="1" bandRow="1">
                <a:tableStyleId>{5C22544A-7EE6-4342-B048-85BDC9FD1C3A}</a:tableStyleId>
              </a:tblPr>
              <a:tblGrid>
                <a:gridCol w="1599899"/>
                <a:gridCol w="1425181"/>
                <a:gridCol w="1152128"/>
                <a:gridCol w="1512168"/>
              </a:tblGrid>
              <a:tr h="570784">
                <a:tc>
                  <a:txBody>
                    <a:bodyPr/>
                    <a:lstStyle/>
                    <a:p>
                      <a:pPr algn="ctr">
                        <a:spcAft>
                          <a:spcPts val="600"/>
                        </a:spcAft>
                      </a:pPr>
                      <a:r>
                        <a:rPr lang="en-GB" sz="2000" b="1" dirty="0">
                          <a:effectLst/>
                        </a:rPr>
                        <a:t>Exam and </a:t>
                      </a:r>
                      <a:r>
                        <a:rPr lang="en-GB" sz="2000" b="1" dirty="0" smtClean="0">
                          <a:effectLst/>
                        </a:rPr>
                        <a:t>year</a:t>
                      </a:r>
                    </a:p>
                  </a:txBody>
                  <a:tcPr marL="68599" marR="68599" marT="0" marB="0"/>
                </a:tc>
                <a:tc>
                  <a:txBody>
                    <a:bodyPr/>
                    <a:lstStyle/>
                    <a:p>
                      <a:pPr algn="ctr">
                        <a:spcAft>
                          <a:spcPts val="0"/>
                        </a:spcAft>
                      </a:pPr>
                      <a:r>
                        <a:rPr lang="en-GB" sz="2000" b="1" dirty="0">
                          <a:effectLst/>
                        </a:rPr>
                        <a:t>Number of attempts</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a:effectLst/>
                        </a:rPr>
                        <a:t>Pass rate</a:t>
                      </a:r>
                      <a:endParaRPr lang="en-GB" sz="2800" b="1">
                        <a:effectLst/>
                        <a:latin typeface="Calibri"/>
                        <a:ea typeface="Calibri"/>
                        <a:cs typeface="Times New Roman"/>
                      </a:endParaRPr>
                    </a:p>
                  </a:txBody>
                  <a:tcPr marL="68599" marR="68599" marT="0" marB="0"/>
                </a:tc>
                <a:tc>
                  <a:txBody>
                    <a:bodyPr/>
                    <a:lstStyle/>
                    <a:p>
                      <a:pPr algn="ctr">
                        <a:spcAft>
                          <a:spcPts val="0"/>
                        </a:spcAft>
                      </a:pPr>
                      <a:r>
                        <a:rPr lang="en-GB" sz="2000" b="1" dirty="0">
                          <a:effectLst/>
                        </a:rPr>
                        <a:t>Average Mark</a:t>
                      </a:r>
                      <a:endParaRPr lang="en-GB" sz="2800" b="1" dirty="0">
                        <a:effectLst/>
                        <a:latin typeface="Calibri"/>
                        <a:ea typeface="Calibri"/>
                        <a:cs typeface="Times New Roman"/>
                      </a:endParaRPr>
                    </a:p>
                  </a:txBody>
                  <a:tcPr marL="68599" marR="68599" marT="0" marB="0"/>
                </a:tc>
              </a:tr>
              <a:tr h="465376">
                <a:tc>
                  <a:txBody>
                    <a:bodyPr/>
                    <a:lstStyle/>
                    <a:p>
                      <a:pPr algn="ctr">
                        <a:spcAft>
                          <a:spcPts val="0"/>
                        </a:spcAft>
                      </a:pPr>
                      <a:r>
                        <a:rPr lang="en-GB" sz="2000" b="1" dirty="0" smtClean="0">
                          <a:effectLst/>
                        </a:rPr>
                        <a:t>2012-13</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dirty="0" smtClean="0">
                          <a:effectLst/>
                          <a:latin typeface="+mn-lt"/>
                          <a:ea typeface="+mn-ea"/>
                          <a:cs typeface="+mn-cs"/>
                        </a:rPr>
                        <a:t>37</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dirty="0" smtClean="0">
                          <a:effectLst/>
                        </a:rPr>
                        <a:t>75.6</a:t>
                      </a:r>
                      <a:r>
                        <a:rPr lang="en-GB" sz="2000" b="1" dirty="0">
                          <a:effectLst/>
                        </a:rPr>
                        <a:t>%</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dirty="0" smtClean="0">
                          <a:effectLst/>
                        </a:rPr>
                        <a:t>55.5</a:t>
                      </a:r>
                      <a:endParaRPr lang="en-GB" sz="2800" b="1" dirty="0">
                        <a:effectLst/>
                        <a:latin typeface="Calibri"/>
                        <a:ea typeface="Calibri"/>
                        <a:cs typeface="Times New Roman"/>
                      </a:endParaRPr>
                    </a:p>
                  </a:txBody>
                  <a:tcPr marL="68599" marR="68599" marT="0" marB="0"/>
                </a:tc>
              </a:tr>
              <a:tr h="465376">
                <a:tc>
                  <a:txBody>
                    <a:bodyPr/>
                    <a:lstStyle/>
                    <a:p>
                      <a:pPr algn="ctr">
                        <a:spcAft>
                          <a:spcPts val="0"/>
                        </a:spcAft>
                      </a:pPr>
                      <a:r>
                        <a:rPr lang="en-GB" sz="2000" b="1" dirty="0" smtClean="0">
                          <a:effectLst/>
                        </a:rPr>
                        <a:t>2013-14</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dirty="0" smtClean="0">
                          <a:effectLst/>
                          <a:latin typeface="+mn-lt"/>
                          <a:ea typeface="+mn-ea"/>
                          <a:cs typeface="+mn-cs"/>
                        </a:rPr>
                        <a:t>65</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dirty="0" smtClean="0">
                          <a:effectLst/>
                        </a:rPr>
                        <a:t>66.1%</a:t>
                      </a:r>
                      <a:endParaRPr lang="en-GB" sz="2800" b="1" dirty="0">
                        <a:effectLst/>
                        <a:latin typeface="Calibri"/>
                        <a:ea typeface="Calibri"/>
                        <a:cs typeface="Times New Roman"/>
                      </a:endParaRPr>
                    </a:p>
                  </a:txBody>
                  <a:tcPr marL="68599" marR="68599" marT="0" marB="0"/>
                </a:tc>
                <a:tc>
                  <a:txBody>
                    <a:bodyPr/>
                    <a:lstStyle/>
                    <a:p>
                      <a:pPr algn="ctr">
                        <a:spcAft>
                          <a:spcPts val="0"/>
                        </a:spcAft>
                      </a:pPr>
                      <a:r>
                        <a:rPr lang="en-GB" sz="2000" b="1" dirty="0" smtClean="0">
                          <a:effectLst/>
                          <a:latin typeface="+mn-lt"/>
                          <a:ea typeface="+mn-ea"/>
                          <a:cs typeface="+mn-cs"/>
                        </a:rPr>
                        <a:t>45.8</a:t>
                      </a:r>
                      <a:endParaRPr lang="en-GB" sz="2800" b="1" dirty="0">
                        <a:effectLst/>
                        <a:latin typeface="Calibri"/>
                        <a:ea typeface="Calibri"/>
                        <a:cs typeface="Times New Roman"/>
                      </a:endParaRPr>
                    </a:p>
                  </a:txBody>
                  <a:tcPr marL="68599" marR="68599" marT="0" marB="0"/>
                </a:tc>
              </a:tr>
              <a:tr h="465376">
                <a:tc>
                  <a:txBody>
                    <a:bodyPr/>
                    <a:lstStyle/>
                    <a:p>
                      <a:pPr algn="ctr">
                        <a:spcAft>
                          <a:spcPts val="0"/>
                        </a:spcAft>
                      </a:pPr>
                      <a:r>
                        <a:rPr lang="en-GB" sz="2000" b="1" dirty="0" smtClean="0">
                          <a:solidFill>
                            <a:srgbClr val="FFFF00"/>
                          </a:solidFill>
                          <a:effectLst/>
                          <a:latin typeface="Calibri"/>
                          <a:ea typeface="Calibri"/>
                          <a:cs typeface="Times New Roman"/>
                        </a:rPr>
                        <a:t>2014-15</a:t>
                      </a:r>
                      <a:endParaRPr lang="en-GB" sz="2000" b="1" dirty="0">
                        <a:solidFill>
                          <a:srgbClr val="FFFF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64</a:t>
                      </a:r>
                      <a:endParaRPr lang="en-GB" sz="2000" b="1" dirty="0">
                        <a:solidFill>
                          <a:srgbClr val="FF00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92.0%</a:t>
                      </a:r>
                      <a:endParaRPr lang="en-GB" sz="2000" b="1" dirty="0">
                        <a:solidFill>
                          <a:srgbClr val="FF00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72.6</a:t>
                      </a:r>
                      <a:endParaRPr lang="en-GB" sz="2000" b="1" dirty="0">
                        <a:solidFill>
                          <a:srgbClr val="FF0000"/>
                        </a:solidFill>
                        <a:effectLst/>
                        <a:latin typeface="Calibri"/>
                        <a:ea typeface="Calibri"/>
                        <a:cs typeface="Times New Roman"/>
                      </a:endParaRPr>
                    </a:p>
                  </a:txBody>
                  <a:tcPr marL="68599" marR="68599" marT="0" marB="0"/>
                </a:tc>
              </a:tr>
              <a:tr h="465376">
                <a:tc>
                  <a:txBody>
                    <a:bodyPr/>
                    <a:lstStyle/>
                    <a:p>
                      <a:pPr algn="ctr">
                        <a:spcAft>
                          <a:spcPts val="0"/>
                        </a:spcAft>
                      </a:pPr>
                      <a:r>
                        <a:rPr lang="en-GB" sz="2000" b="1" dirty="0" smtClean="0">
                          <a:solidFill>
                            <a:srgbClr val="FFFF00"/>
                          </a:solidFill>
                          <a:effectLst/>
                          <a:latin typeface="Calibri"/>
                          <a:ea typeface="Calibri"/>
                          <a:cs typeface="Times New Roman"/>
                        </a:rPr>
                        <a:t>2015-16</a:t>
                      </a:r>
                      <a:endParaRPr lang="en-GB" sz="2000" b="1" dirty="0">
                        <a:solidFill>
                          <a:srgbClr val="FFFF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36</a:t>
                      </a:r>
                      <a:endParaRPr lang="en-GB" sz="2000" b="1" dirty="0">
                        <a:solidFill>
                          <a:srgbClr val="FF00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88.9%</a:t>
                      </a:r>
                      <a:endParaRPr lang="en-GB" sz="2000" b="1" dirty="0">
                        <a:solidFill>
                          <a:srgbClr val="FF00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71.0</a:t>
                      </a:r>
                      <a:endParaRPr lang="en-GB" sz="2000" b="1" dirty="0">
                        <a:solidFill>
                          <a:srgbClr val="FF0000"/>
                        </a:solidFill>
                        <a:effectLst/>
                        <a:latin typeface="Calibri"/>
                        <a:ea typeface="Calibri"/>
                        <a:cs typeface="Times New Roman"/>
                      </a:endParaRPr>
                    </a:p>
                  </a:txBody>
                  <a:tcPr marL="68599" marR="68599" marT="0" marB="0"/>
                </a:tc>
              </a:tr>
              <a:tr h="465376">
                <a:tc>
                  <a:txBody>
                    <a:bodyPr/>
                    <a:lstStyle/>
                    <a:p>
                      <a:pPr algn="ctr">
                        <a:spcAft>
                          <a:spcPts val="0"/>
                        </a:spcAft>
                      </a:pPr>
                      <a:r>
                        <a:rPr lang="en-GB" sz="2000" b="1" dirty="0" smtClean="0">
                          <a:solidFill>
                            <a:srgbClr val="FFFF00"/>
                          </a:solidFill>
                          <a:effectLst/>
                          <a:latin typeface="Calibri"/>
                          <a:ea typeface="Calibri"/>
                          <a:cs typeface="Times New Roman"/>
                        </a:rPr>
                        <a:t>2016-17</a:t>
                      </a:r>
                      <a:endParaRPr lang="en-GB" sz="2000" b="1" dirty="0">
                        <a:solidFill>
                          <a:srgbClr val="FFFF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46</a:t>
                      </a:r>
                      <a:endParaRPr lang="en-GB" sz="2000" b="1" dirty="0">
                        <a:solidFill>
                          <a:srgbClr val="FF00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80.4%</a:t>
                      </a:r>
                      <a:endParaRPr lang="en-GB" sz="2000" b="1" dirty="0">
                        <a:solidFill>
                          <a:srgbClr val="FF0000"/>
                        </a:solidFill>
                        <a:effectLst/>
                        <a:latin typeface="Calibri"/>
                        <a:ea typeface="Calibri"/>
                        <a:cs typeface="Times New Roman"/>
                      </a:endParaRPr>
                    </a:p>
                  </a:txBody>
                  <a:tcPr marL="68599" marR="68599" marT="0" marB="0"/>
                </a:tc>
                <a:tc>
                  <a:txBody>
                    <a:bodyPr/>
                    <a:lstStyle/>
                    <a:p>
                      <a:pPr algn="ctr">
                        <a:spcAft>
                          <a:spcPts val="0"/>
                        </a:spcAft>
                      </a:pPr>
                      <a:r>
                        <a:rPr lang="en-GB" sz="2000" b="1" dirty="0" smtClean="0">
                          <a:solidFill>
                            <a:srgbClr val="FF0000"/>
                          </a:solidFill>
                          <a:effectLst/>
                          <a:latin typeface="Calibri"/>
                          <a:ea typeface="Calibri"/>
                          <a:cs typeface="Times New Roman"/>
                        </a:rPr>
                        <a:t>62.0</a:t>
                      </a:r>
                      <a:endParaRPr lang="en-GB" sz="2000" b="1" dirty="0">
                        <a:solidFill>
                          <a:srgbClr val="FF0000"/>
                        </a:solidFill>
                        <a:effectLst/>
                        <a:latin typeface="Calibri"/>
                        <a:ea typeface="Calibri"/>
                        <a:cs typeface="Times New Roman"/>
                      </a:endParaRPr>
                    </a:p>
                  </a:txBody>
                  <a:tcPr marL="68599" marR="68599" marT="0" marB="0"/>
                </a:tc>
              </a:tr>
            </a:tbl>
          </a:graphicData>
        </a:graphic>
      </p:graphicFrame>
      <p:sp>
        <p:nvSpPr>
          <p:cNvPr id="2" name="Rectangle 1"/>
          <p:cNvSpPr/>
          <p:nvPr/>
        </p:nvSpPr>
        <p:spPr>
          <a:xfrm>
            <a:off x="899592" y="4941168"/>
            <a:ext cx="6768752" cy="1338828"/>
          </a:xfrm>
          <a:prstGeom prst="rect">
            <a:avLst/>
          </a:prstGeom>
        </p:spPr>
        <p:txBody>
          <a:bodyPr wrap="square">
            <a:spAutoFit/>
          </a:bodyPr>
          <a:lstStyle/>
          <a:p>
            <a:pPr eaLnBrk="1" hangingPunct="1">
              <a:lnSpc>
                <a:spcPct val="110000"/>
              </a:lnSpc>
              <a:spcAft>
                <a:spcPts val="600"/>
              </a:spcAft>
            </a:pPr>
            <a:r>
              <a:rPr lang="en-GB" altLang="en-US" b="1" dirty="0">
                <a:solidFill>
                  <a:srgbClr val="2C05BB"/>
                </a:solidFill>
                <a:cs typeface="Arial" charset="0"/>
              </a:rPr>
              <a:t>Changes from 2014/15:</a:t>
            </a:r>
            <a:endParaRPr lang="en-GB" altLang="en-US" b="1" dirty="0">
              <a:cs typeface="Arial" charset="0"/>
            </a:endParaRPr>
          </a:p>
          <a:p>
            <a:pPr marL="285750" indent="-285750" eaLnBrk="1" hangingPunct="1">
              <a:lnSpc>
                <a:spcPct val="110000"/>
              </a:lnSpc>
              <a:spcAft>
                <a:spcPts val="600"/>
              </a:spcAft>
            </a:pPr>
            <a:r>
              <a:rPr lang="en-GB" altLang="en-US" sz="1400" b="1" dirty="0">
                <a:solidFill>
                  <a:srgbClr val="FF0000"/>
                </a:solidFill>
                <a:cs typeface="Arial" charset="0"/>
              </a:rPr>
              <a:t>Extra e-Assessment questions</a:t>
            </a:r>
            <a:r>
              <a:rPr lang="en-GB" altLang="en-US" sz="1400" dirty="0">
                <a:cs typeface="Arial" charset="0"/>
              </a:rPr>
              <a:t> written to give better coverage of syllabus</a:t>
            </a:r>
          </a:p>
          <a:p>
            <a:pPr marL="285750" indent="-285750" eaLnBrk="1" hangingPunct="1">
              <a:lnSpc>
                <a:spcPct val="110000"/>
              </a:lnSpc>
              <a:spcAft>
                <a:spcPts val="600"/>
              </a:spcAft>
            </a:pPr>
            <a:r>
              <a:rPr lang="en-GB" altLang="en-US" sz="1400" dirty="0">
                <a:cs typeface="Arial" charset="0"/>
              </a:rPr>
              <a:t>Fortnightly/weekly online practice tests – </a:t>
            </a:r>
            <a:r>
              <a:rPr lang="en-GB" altLang="en-US" sz="1400" b="1" dirty="0">
                <a:solidFill>
                  <a:srgbClr val="FF0000"/>
                </a:solidFill>
                <a:cs typeface="Arial" charset="0"/>
              </a:rPr>
              <a:t>engagement monitored</a:t>
            </a:r>
          </a:p>
          <a:p>
            <a:pPr marL="285750" indent="-285750" eaLnBrk="1" hangingPunct="1">
              <a:lnSpc>
                <a:spcPct val="110000"/>
              </a:lnSpc>
              <a:spcAft>
                <a:spcPts val="600"/>
              </a:spcAft>
            </a:pPr>
            <a:r>
              <a:rPr lang="en-GB" altLang="en-US" sz="1400" b="1" dirty="0">
                <a:solidFill>
                  <a:srgbClr val="FF0000"/>
                </a:solidFill>
                <a:cs typeface="Arial" charset="0"/>
              </a:rPr>
              <a:t>Flipped-style learning in Semester 2</a:t>
            </a:r>
          </a:p>
        </p:txBody>
      </p:sp>
    </p:spTree>
    <p:extLst>
      <p:ext uri="{BB962C8B-B14F-4D97-AF65-F5344CB8AC3E}">
        <p14:creationId xmlns:p14="http://schemas.microsoft.com/office/powerpoint/2010/main" val="391474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523252" y="5553236"/>
            <a:ext cx="1225212" cy="307777"/>
          </a:xfrm>
          <a:prstGeom prst="rect">
            <a:avLst/>
          </a:prstGeom>
          <a:noFill/>
          <a:ln w="6350">
            <a:solidFill>
              <a:schemeClr val="tx1"/>
            </a:solidFill>
          </a:ln>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Videos only</a:t>
            </a:r>
            <a:endParaRPr lang="en-GB" sz="1400" dirty="0">
              <a:latin typeface="Tahoma" panose="020B0604030504040204" pitchFamily="34" charset="0"/>
              <a:ea typeface="Tahoma" panose="020B0604030504040204" pitchFamily="34" charset="0"/>
              <a:cs typeface="Tahoma" panose="020B0604030504040204" pitchFamily="34" charset="0"/>
            </a:endParaRPr>
          </a:p>
        </p:txBody>
      </p:sp>
      <p:cxnSp>
        <p:nvCxnSpPr>
          <p:cNvPr id="8" name="Straight Arrow Connector 7"/>
          <p:cNvCxnSpPr>
            <a:stCxn id="6" idx="0"/>
          </p:cNvCxnSpPr>
          <p:nvPr/>
        </p:nvCxnSpPr>
        <p:spPr>
          <a:xfrm flipH="1" flipV="1">
            <a:off x="6298044" y="4185084"/>
            <a:ext cx="1837814" cy="13681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1" name="Chart 10"/>
          <p:cNvGraphicFramePr>
            <a:graphicFrameLocks/>
          </p:cNvGraphicFramePr>
          <p:nvPr>
            <p:extLst>
              <p:ext uri="{D42A27DB-BD31-4B8C-83A1-F6EECF244321}">
                <p14:modId xmlns:p14="http://schemas.microsoft.com/office/powerpoint/2010/main" val="3505078325"/>
              </p:ext>
            </p:extLst>
          </p:nvPr>
        </p:nvGraphicFramePr>
        <p:xfrm>
          <a:off x="971600" y="1196752"/>
          <a:ext cx="7200800" cy="4906416"/>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323528" y="4365104"/>
            <a:ext cx="1458028" cy="307777"/>
          </a:xfrm>
          <a:prstGeom prst="rect">
            <a:avLst/>
          </a:prstGeom>
          <a:noFill/>
          <a:ln w="6350">
            <a:solidFill>
              <a:schemeClr val="tx1"/>
            </a:solidFill>
          </a:ln>
        </p:spPr>
        <p:txBody>
          <a:bodyPr wrap="non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Attendance only</a:t>
            </a:r>
            <a:endParaRPr lang="en-GB" sz="1400" dirty="0">
              <a:latin typeface="Tahoma" panose="020B0604030504040204" pitchFamily="34" charset="0"/>
              <a:ea typeface="Tahoma" panose="020B0604030504040204" pitchFamily="34" charset="0"/>
              <a:cs typeface="Tahoma" panose="020B0604030504040204" pitchFamily="34" charset="0"/>
            </a:endParaRPr>
          </a:p>
        </p:txBody>
      </p:sp>
      <p:cxnSp>
        <p:nvCxnSpPr>
          <p:cNvPr id="18" name="Straight Arrow Connector 17"/>
          <p:cNvCxnSpPr/>
          <p:nvPr/>
        </p:nvCxnSpPr>
        <p:spPr>
          <a:xfrm flipV="1">
            <a:off x="1781556" y="4077072"/>
            <a:ext cx="1998356" cy="4419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997501" y="5861013"/>
            <a:ext cx="2209451" cy="307777"/>
          </a:xfrm>
          <a:prstGeom prst="rect">
            <a:avLst/>
          </a:prstGeom>
          <a:noFill/>
          <a:ln w="6350">
            <a:solidFill>
              <a:schemeClr val="tx1"/>
            </a:solidFill>
          </a:ln>
        </p:spPr>
        <p:txBody>
          <a:bodyPr wrap="non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Videos + attendance only</a:t>
            </a:r>
            <a:endParaRPr lang="en-GB" sz="1400" dirty="0">
              <a:latin typeface="Tahoma" panose="020B0604030504040204" pitchFamily="34" charset="0"/>
              <a:ea typeface="Tahoma" panose="020B0604030504040204" pitchFamily="34" charset="0"/>
              <a:cs typeface="Tahoma" panose="020B0604030504040204" pitchFamily="34" charset="0"/>
            </a:endParaRPr>
          </a:p>
        </p:txBody>
      </p:sp>
      <p:cxnSp>
        <p:nvCxnSpPr>
          <p:cNvPr id="23" name="Straight Arrow Connector 22"/>
          <p:cNvCxnSpPr>
            <a:stCxn id="21" idx="0"/>
          </p:cNvCxnSpPr>
          <p:nvPr/>
        </p:nvCxnSpPr>
        <p:spPr>
          <a:xfrm flipV="1">
            <a:off x="2102227" y="4365104"/>
            <a:ext cx="2757805" cy="14959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 Placeholder 3"/>
          <p:cNvSpPr txBox="1">
            <a:spLocks/>
          </p:cNvSpPr>
          <p:nvPr/>
        </p:nvSpPr>
        <p:spPr bwMode="auto">
          <a:xfrm>
            <a:off x="646289" y="548680"/>
            <a:ext cx="7886151" cy="6510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28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00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72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altLang="en-US" sz="3600" dirty="0" smtClean="0">
                <a:solidFill>
                  <a:srgbClr val="A65C45"/>
                </a:solidFill>
                <a:latin typeface="Georgia" panose="02040502050405020303" pitchFamily="18" charset="0"/>
              </a:rPr>
              <a:t>Performance v. Engagement </a:t>
            </a:r>
            <a:r>
              <a:rPr lang="en-US" altLang="en-US" sz="2000" dirty="0" smtClean="0">
                <a:solidFill>
                  <a:srgbClr val="A65C45"/>
                </a:solidFill>
                <a:latin typeface="Georgia" panose="02040502050405020303" pitchFamily="18" charset="0"/>
              </a:rPr>
              <a:t>(CNM, 2015/16)</a:t>
            </a:r>
            <a:endParaRPr lang="en-US" altLang="en-US" sz="5400" dirty="0">
              <a:solidFill>
                <a:srgbClr val="A65C45"/>
              </a:solidFill>
              <a:latin typeface="Georgia" panose="02040502050405020303" pitchFamily="18" charset="0"/>
            </a:endParaRPr>
          </a:p>
        </p:txBody>
      </p:sp>
    </p:spTree>
    <p:extLst>
      <p:ext uri="{BB962C8B-B14F-4D97-AF65-F5344CB8AC3E}">
        <p14:creationId xmlns:p14="http://schemas.microsoft.com/office/powerpoint/2010/main" val="2325342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US" sz="3600" dirty="0"/>
              <a:t>Evaluation Methodology</a:t>
            </a:r>
            <a:endParaRPr lang="en-US" altLang="en-US" sz="3600" dirty="0">
              <a:ea typeface="ＭＳ Ｐゴシック" charset="-128"/>
            </a:endParaRPr>
          </a:p>
        </p:txBody>
      </p:sp>
      <p:sp>
        <p:nvSpPr>
          <p:cNvPr id="15362" name="Text Placeholder 4"/>
          <p:cNvSpPr>
            <a:spLocks noGrp="1"/>
          </p:cNvSpPr>
          <p:nvPr>
            <p:ph type="body" sz="quarter" idx="14"/>
          </p:nvPr>
        </p:nvSpPr>
        <p:spPr bwMode="auto">
          <a:xfrm>
            <a:off x="827584" y="1412776"/>
            <a:ext cx="7344816" cy="453608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Bef>
                <a:spcPct val="0"/>
              </a:spcBef>
              <a:spcAft>
                <a:spcPts val="600"/>
              </a:spcAft>
            </a:pPr>
            <a:r>
              <a:rPr lang="en-US" altLang="en-US" sz="1400" b="1" dirty="0">
                <a:ea typeface="ＭＳ Ｐゴシック" charset="-128"/>
              </a:rPr>
              <a:t>M</a:t>
            </a:r>
            <a:r>
              <a:rPr lang="en-US" altLang="en-US" sz="1400" b="1" dirty="0" smtClean="0">
                <a:ea typeface="ＭＳ Ｐゴシック" charset="-128"/>
              </a:rPr>
              <a:t>ethods for this </a:t>
            </a:r>
            <a:r>
              <a:rPr lang="en-US" altLang="en-US" sz="1400" b="1" dirty="0">
                <a:ea typeface="ＭＳ Ｐゴシック" charset="-128"/>
              </a:rPr>
              <a:t>summative </a:t>
            </a:r>
            <a:r>
              <a:rPr lang="en-US" altLang="en-US" sz="1400" b="1" dirty="0" smtClean="0">
                <a:ea typeface="ＭＳ Ｐゴシック" charset="-128"/>
              </a:rPr>
              <a:t>evaluation took the form of focus groups and questionnaires</a:t>
            </a:r>
            <a:endParaRPr lang="en-US" altLang="en-US" sz="800" b="1" dirty="0" smtClean="0">
              <a:ea typeface="ＭＳ Ｐゴシック" charset="-128"/>
            </a:endParaRPr>
          </a:p>
          <a:p>
            <a:pPr>
              <a:spcBef>
                <a:spcPct val="0"/>
              </a:spcBef>
              <a:spcAft>
                <a:spcPts val="0"/>
              </a:spcAft>
            </a:pPr>
            <a:r>
              <a:rPr lang="en-US" altLang="en-US" sz="1400" dirty="0" smtClean="0">
                <a:ea typeface="ＭＳ Ｐゴシック" charset="-128"/>
              </a:rPr>
              <a:t>All students on the programmes were offered the opportunity to attend a </a:t>
            </a:r>
            <a:r>
              <a:rPr lang="en-US" altLang="en-US" sz="1400" b="1" dirty="0" smtClean="0">
                <a:ea typeface="ＭＳ Ｐゴシック" charset="-128"/>
              </a:rPr>
              <a:t>focus group </a:t>
            </a:r>
            <a:r>
              <a:rPr lang="en-US" altLang="en-US" sz="1400" dirty="0" smtClean="0">
                <a:ea typeface="ＭＳ Ｐゴシック" charset="-128"/>
              </a:rPr>
              <a:t>set at a time when there was no teaching on their timetable. </a:t>
            </a:r>
          </a:p>
          <a:p>
            <a:pPr marL="285750" indent="-285750">
              <a:spcBef>
                <a:spcPct val="0"/>
              </a:spcBef>
              <a:spcAft>
                <a:spcPts val="0"/>
              </a:spcAft>
              <a:buFont typeface="Arial" panose="020B0604020202020204" pitchFamily="34" charset="0"/>
              <a:buChar char="•"/>
            </a:pPr>
            <a:r>
              <a:rPr lang="en-US" altLang="en-US" sz="1400" dirty="0" smtClean="0">
                <a:ea typeface="ＭＳ Ｐゴシック" charset="-128"/>
              </a:rPr>
              <a:t>Focus groups were timed for the middle of the module run so students perceptions were not affected by assessment results. </a:t>
            </a:r>
          </a:p>
          <a:p>
            <a:pPr marL="285750" indent="-285750">
              <a:spcBef>
                <a:spcPct val="0"/>
              </a:spcBef>
              <a:spcAft>
                <a:spcPts val="0"/>
              </a:spcAft>
              <a:buFont typeface="Arial" panose="020B0604020202020204" pitchFamily="34" charset="0"/>
              <a:buChar char="•"/>
            </a:pPr>
            <a:r>
              <a:rPr lang="en-US" altLang="en-US" sz="1400" dirty="0" smtClean="0">
                <a:ea typeface="ＭＳ Ｐゴシック" charset="-128"/>
              </a:rPr>
              <a:t>5 from the CNM </a:t>
            </a:r>
            <a:r>
              <a:rPr lang="en-US" altLang="en-US" sz="1400" dirty="0">
                <a:ea typeface="ＭＳ Ｐゴシック" charset="-128"/>
              </a:rPr>
              <a:t>and 3 from the CTA cohort </a:t>
            </a:r>
            <a:r>
              <a:rPr lang="en-US" altLang="en-US" sz="1400" dirty="0" smtClean="0">
                <a:ea typeface="ＭＳ Ｐゴシック" charset="-128"/>
              </a:rPr>
              <a:t>chose to attend</a:t>
            </a:r>
          </a:p>
          <a:p>
            <a:pPr marL="285750" indent="-285750">
              <a:spcBef>
                <a:spcPct val="0"/>
              </a:spcBef>
              <a:spcAft>
                <a:spcPts val="0"/>
              </a:spcAft>
              <a:buFont typeface="Arial" panose="020B0604020202020204" pitchFamily="34" charset="0"/>
              <a:buChar char="•"/>
            </a:pPr>
            <a:endParaRPr lang="en-US" altLang="en-US" sz="1400" dirty="0">
              <a:ea typeface="ＭＳ Ｐゴシック" charset="-128"/>
            </a:endParaRPr>
          </a:p>
          <a:p>
            <a:pPr>
              <a:spcBef>
                <a:spcPct val="0"/>
              </a:spcBef>
              <a:spcAft>
                <a:spcPts val="0"/>
              </a:spcAft>
            </a:pPr>
            <a:r>
              <a:rPr lang="en-US" altLang="en-US" sz="1400" dirty="0" smtClean="0">
                <a:ea typeface="ＭＳ Ｐゴシック" charset="-128"/>
              </a:rPr>
              <a:t>Students were also asked to complete a </a:t>
            </a:r>
            <a:r>
              <a:rPr lang="en-US" altLang="en-US" sz="1400" b="1" dirty="0" smtClean="0">
                <a:ea typeface="ＭＳ Ｐゴシック" charset="-128"/>
              </a:rPr>
              <a:t>module evaluation</a:t>
            </a:r>
            <a:r>
              <a:rPr lang="en-US" altLang="en-US" sz="1400" dirty="0" smtClean="0">
                <a:ea typeface="ＭＳ Ｐゴシック" charset="-128"/>
              </a:rPr>
              <a:t> on module completion. </a:t>
            </a:r>
          </a:p>
          <a:p>
            <a:pPr>
              <a:spcBef>
                <a:spcPct val="0"/>
              </a:spcBef>
              <a:spcAft>
                <a:spcPts val="0"/>
              </a:spcAft>
            </a:pPr>
            <a:endParaRPr lang="en-US" altLang="en-US" sz="1400" dirty="0">
              <a:ea typeface="ＭＳ Ｐゴシック" charset="-128"/>
            </a:endParaRPr>
          </a:p>
          <a:p>
            <a:pPr>
              <a:spcBef>
                <a:spcPct val="0"/>
              </a:spcBef>
              <a:spcAft>
                <a:spcPts val="0"/>
              </a:spcAft>
            </a:pPr>
            <a:r>
              <a:rPr lang="en-US" altLang="en-US" sz="1400" dirty="0" smtClean="0">
                <a:ea typeface="ＭＳ Ｐゴシック" charset="-128"/>
              </a:rPr>
              <a:t>The CTA students completed a pre and post module teaching (before assessment) </a:t>
            </a:r>
            <a:r>
              <a:rPr lang="en-US" altLang="en-US" sz="1400" b="1" dirty="0" smtClean="0">
                <a:ea typeface="ＭＳ Ｐゴシック" charset="-128"/>
              </a:rPr>
              <a:t>questionnaire</a:t>
            </a:r>
            <a:r>
              <a:rPr lang="en-US" altLang="en-US" sz="1400" dirty="0" smtClean="0">
                <a:ea typeface="ＭＳ Ｐゴシック" charset="-128"/>
              </a:rPr>
              <a:t> to gauge if there were any changes in their attitude towards learning. </a:t>
            </a:r>
            <a:endParaRPr lang="en-US" altLang="en-US" sz="1400" dirty="0">
              <a:ea typeface="ＭＳ Ｐゴシック" charset="-128"/>
            </a:endParaRPr>
          </a:p>
          <a:p>
            <a:pPr marL="285750" indent="-285750">
              <a:spcBef>
                <a:spcPct val="0"/>
              </a:spcBef>
              <a:spcAft>
                <a:spcPts val="0"/>
              </a:spcAft>
              <a:buFont typeface="Arial" panose="020B0604020202020204" pitchFamily="34" charset="0"/>
              <a:buChar char="•"/>
            </a:pPr>
            <a:r>
              <a:rPr lang="en-US" altLang="en-US" sz="1400" dirty="0" smtClean="0">
                <a:ea typeface="ＭＳ Ｐゴシック" charset="-128"/>
              </a:rPr>
              <a:t>There were 17 students that completed both questionnaires whose changes in attitudes could be analysed.</a:t>
            </a:r>
          </a:p>
          <a:p>
            <a:pPr marL="285750" indent="-285750">
              <a:spcBef>
                <a:spcPct val="0"/>
              </a:spcBef>
              <a:spcAft>
                <a:spcPts val="0"/>
              </a:spcAft>
              <a:buFont typeface="Arial" panose="020B0604020202020204" pitchFamily="34" charset="0"/>
              <a:buChar char="•"/>
            </a:pPr>
            <a:r>
              <a:rPr lang="en-US" altLang="en-US" sz="1400" dirty="0" smtClean="0">
                <a:ea typeface="ＭＳ Ｐゴシック" charset="-128"/>
              </a:rPr>
              <a:t>25 questions Likert scale – agree/disagree</a:t>
            </a:r>
          </a:p>
          <a:p>
            <a:pPr>
              <a:spcBef>
                <a:spcPct val="0"/>
              </a:spcBef>
              <a:spcAft>
                <a:spcPts val="0"/>
              </a:spcAft>
            </a:pPr>
            <a:endParaRPr lang="en-US" altLang="en-US" b="1" dirty="0">
              <a:ea typeface="ＭＳ Ｐゴシック" charset="-128"/>
            </a:endParaRPr>
          </a:p>
          <a:p>
            <a:pPr marL="825750" lvl="2" indent="-285750">
              <a:spcBef>
                <a:spcPct val="0"/>
              </a:spcBef>
              <a:spcAft>
                <a:spcPts val="0"/>
              </a:spcAft>
              <a:buFont typeface="Arial" panose="020B0604020202020204" pitchFamily="34" charset="0"/>
              <a:buChar char="•"/>
            </a:pPr>
            <a:endParaRPr lang="en-US" altLang="en-US" dirty="0">
              <a:ea typeface="ＭＳ Ｐゴシック" charset="-128"/>
            </a:endParaRPr>
          </a:p>
        </p:txBody>
      </p:sp>
    </p:spTree>
    <p:extLst>
      <p:ext uri="{BB962C8B-B14F-4D97-AF65-F5344CB8AC3E}">
        <p14:creationId xmlns:p14="http://schemas.microsoft.com/office/powerpoint/2010/main" val="2213812022"/>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6"/>
          <p:cNvSpPr>
            <a:spLocks noGrp="1"/>
          </p:cNvSpPr>
          <p:nvPr>
            <p:ph idx="1"/>
          </p:nvPr>
        </p:nvSpPr>
        <p:spPr>
          <a:xfrm>
            <a:off x="468313" y="549275"/>
            <a:ext cx="8280400" cy="1241425"/>
          </a:xfrm>
        </p:spPr>
        <p:txBody>
          <a:bodyPr/>
          <a:lstStyle/>
          <a:p>
            <a:pPr marL="0" indent="0" eaLnBrk="1" hangingPunct="1">
              <a:lnSpc>
                <a:spcPct val="110000"/>
              </a:lnSpc>
              <a:spcAft>
                <a:spcPts val="2400"/>
              </a:spcAft>
              <a:buFont typeface="Arial" pitchFamily="34" charset="0"/>
              <a:buNone/>
              <a:defRPr/>
            </a:pPr>
            <a:r>
              <a:rPr lang="en-GB" altLang="en-US" sz="3200" dirty="0" smtClean="0">
                <a:solidFill>
                  <a:srgbClr val="A65C45"/>
                </a:solidFill>
                <a:latin typeface="Georgia" panose="02040502050405020303" pitchFamily="18" charset="0"/>
                <a:ea typeface="ＭＳ Ｐゴシック" pitchFamily="34" charset="-128"/>
              </a:rPr>
              <a:t>Evaluation Results (CNM):</a:t>
            </a:r>
            <a:endParaRPr lang="en-GB" altLang="en-US" sz="3200" dirty="0" smtClean="0">
              <a:solidFill>
                <a:srgbClr val="A65C45"/>
              </a:solidFill>
              <a:latin typeface="Georgia" panose="02040502050405020303" pitchFamily="18" charset="0"/>
              <a:ea typeface="ＭＳ Ｐゴシック" pitchFamily="34" charset="-128"/>
              <a:cs typeface="Tahoma" panose="020B0604030504040204" pitchFamily="34" charset="0"/>
            </a:endParaRPr>
          </a:p>
          <a:p>
            <a:pPr eaLnBrk="1" hangingPunct="1">
              <a:lnSpc>
                <a:spcPct val="110000"/>
              </a:lnSpc>
              <a:spcAft>
                <a:spcPts val="600"/>
              </a:spcAft>
              <a:defRPr/>
            </a:pPr>
            <a:r>
              <a:rPr lang="en-GB" altLang="en-US" sz="1600" dirty="0" smtClean="0">
                <a:latin typeface="Tahoma" panose="020B0604030504040204" pitchFamily="34" charset="0"/>
                <a:ea typeface="Tahoma" panose="020B0604030504040204" pitchFamily="34" charset="0"/>
                <a:cs typeface="Tahoma" panose="020B0604030504040204" pitchFamily="34" charset="0"/>
              </a:rPr>
              <a:t>Had reservations due to previous flipping experience (school, college) but having experienced it at UWE they were dispelled and students in general felt it was a positive experience. </a:t>
            </a:r>
            <a:endParaRPr lang="en-GB" altLang="en-US" sz="16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spcAft>
                <a:spcPts val="600"/>
              </a:spcAft>
              <a:defRPr/>
            </a:pPr>
            <a:r>
              <a:rPr lang="en-GB" altLang="en-US" sz="1600" dirty="0" smtClean="0">
                <a:latin typeface="Tahoma" panose="020B0604030504040204" pitchFamily="34" charset="0"/>
                <a:ea typeface="Tahoma" panose="020B0604030504040204" pitchFamily="34" charset="0"/>
                <a:cs typeface="Tahoma" panose="020B0604030504040204" pitchFamily="34" charset="0"/>
              </a:rPr>
              <a:t>Having the workbook with the gaps means the students know which bits of knowledge are important for them to understand and they should pay attention to.</a:t>
            </a:r>
            <a:endParaRPr lang="en-GB" altLang="en-US" sz="1600" dirty="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spcAft>
                <a:spcPts val="600"/>
              </a:spcAft>
              <a:defRPr/>
            </a:pPr>
            <a:r>
              <a:rPr lang="en-GB" altLang="en-US" sz="1600" dirty="0" smtClean="0">
                <a:latin typeface="Tahoma" panose="020B0604030504040204" pitchFamily="34" charset="0"/>
                <a:ea typeface="Tahoma" panose="020B0604030504040204" pitchFamily="34" charset="0"/>
                <a:cs typeface="Tahoma" panose="020B0604030504040204" pitchFamily="34" charset="0"/>
              </a:rPr>
              <a:t>The students learn at their own pace </a:t>
            </a:r>
          </a:p>
          <a:p>
            <a:pPr eaLnBrk="1" hangingPunct="1">
              <a:lnSpc>
                <a:spcPct val="110000"/>
              </a:lnSpc>
              <a:spcAft>
                <a:spcPts val="600"/>
              </a:spcAft>
              <a:defRPr/>
            </a:pPr>
            <a:r>
              <a:rPr lang="en-GB" altLang="en-US" sz="1600" dirty="0" smtClean="0">
                <a:latin typeface="Tahoma" panose="020B0604030504040204" pitchFamily="34" charset="0"/>
                <a:ea typeface="Tahoma" panose="020B0604030504040204" pitchFamily="34" charset="0"/>
                <a:cs typeface="Tahoma" panose="020B0604030504040204" pitchFamily="34" charset="0"/>
              </a:rPr>
              <a:t>There is personalised interactions between them and the lecturer during class so they feel valued and can ask questions without the rest of the class overhearing (confidence – unlikely to ask questions in a lecture). This helps to build a relationship with the staff and gives a positive experience when new to university.</a:t>
            </a:r>
          </a:p>
          <a:p>
            <a:pPr eaLnBrk="1" hangingPunct="1">
              <a:lnSpc>
                <a:spcPct val="110000"/>
              </a:lnSpc>
              <a:spcAft>
                <a:spcPts val="600"/>
              </a:spcAft>
              <a:defRPr/>
            </a:pPr>
            <a:r>
              <a:rPr lang="en-GB" altLang="en-US" sz="1600" dirty="0" smtClean="0">
                <a:latin typeface="Tahoma" panose="020B0604030504040204" pitchFamily="34" charset="0"/>
                <a:ea typeface="Tahoma" panose="020B0604030504040204" pitchFamily="34" charset="0"/>
                <a:cs typeface="Tahoma" panose="020B0604030504040204" pitchFamily="34" charset="0"/>
              </a:rPr>
              <a:t>Still got something out of the session if they hadn’t done the pre-work (felt learning was no different to traditional style if they hadn’t!)</a:t>
            </a:r>
          </a:p>
          <a:p>
            <a:pPr eaLnBrk="1" hangingPunct="1">
              <a:lnSpc>
                <a:spcPct val="110000"/>
              </a:lnSpc>
              <a:spcAft>
                <a:spcPts val="600"/>
              </a:spcAft>
              <a:defRPr/>
            </a:pPr>
            <a:endParaRPr lang="en-GB" altLang="en-US" sz="16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0665676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827584" y="836712"/>
            <a:ext cx="6984776" cy="5400600"/>
          </a:xfrm>
        </p:spPr>
        <p:txBody>
          <a:bodyPr/>
          <a:lstStyle/>
          <a:p>
            <a:r>
              <a:rPr lang="en-US" altLang="en-US" dirty="0">
                <a:latin typeface="Tahoma" panose="020B0604030504040204" pitchFamily="34" charset="0"/>
                <a:ea typeface="Tahoma" panose="020B0604030504040204" pitchFamily="34" charset="0"/>
                <a:cs typeface="Tahoma" panose="020B0604030504040204" pitchFamily="34" charset="0"/>
              </a:rPr>
              <a:t>66.7% agreed that they liked the flipped style of teaching and would like to experience this style of teaching in their level two modules whilst just 7% disagreed. </a:t>
            </a:r>
            <a:endParaRPr lang="en-GB" altLang="en-US" dirty="0">
              <a:latin typeface="Tahoma" panose="020B0604030504040204" pitchFamily="34" charset="0"/>
              <a:ea typeface="Tahoma" panose="020B0604030504040204" pitchFamily="34" charset="0"/>
              <a:cs typeface="Tahoma" panose="020B0604030504040204" pitchFamily="34" charset="0"/>
            </a:endParaRPr>
          </a:p>
          <a:p>
            <a:r>
              <a:rPr lang="en-GB" dirty="0" smtClean="0"/>
              <a:t>Finding </a:t>
            </a:r>
            <a:r>
              <a:rPr lang="en-GB" dirty="0"/>
              <a:t>the time/remembering to do the pre-work was the most common response to the question "the worst thing about being taught in this way".  </a:t>
            </a:r>
            <a:endParaRPr lang="en-GB" dirty="0" smtClean="0"/>
          </a:p>
          <a:p>
            <a:r>
              <a:rPr lang="en-GB" dirty="0" smtClean="0"/>
              <a:t>Some </a:t>
            </a:r>
            <a:r>
              <a:rPr lang="en-GB" dirty="0"/>
              <a:t>of the responses to the question "the best thing about being taught this way was" are reproduced below:</a:t>
            </a:r>
          </a:p>
          <a:p>
            <a:pPr marL="285750" lvl="0" indent="-285750">
              <a:buFont typeface="Arial" panose="020B0604020202020204" pitchFamily="34" charset="0"/>
              <a:buChar char="•"/>
            </a:pPr>
            <a:r>
              <a:rPr lang="en-GB" dirty="0"/>
              <a:t>Having the information consolidated in the lecture</a:t>
            </a:r>
          </a:p>
          <a:p>
            <a:pPr marL="285750" lvl="0" indent="-285750">
              <a:buFont typeface="Arial" panose="020B0604020202020204" pitchFamily="34" charset="0"/>
              <a:buChar char="•"/>
            </a:pPr>
            <a:r>
              <a:rPr lang="en-GB" dirty="0"/>
              <a:t>Made the most of our time with the expert ... Best value for money</a:t>
            </a:r>
          </a:p>
          <a:p>
            <a:pPr marL="285750" lvl="0" indent="-285750">
              <a:buFont typeface="Arial" panose="020B0604020202020204" pitchFamily="34" charset="0"/>
              <a:buChar char="•"/>
            </a:pPr>
            <a:r>
              <a:rPr lang="en-GB" dirty="0"/>
              <a:t>Encouraged more independent learning and extra reading</a:t>
            </a:r>
          </a:p>
          <a:p>
            <a:pPr marL="285750" lvl="0" indent="-285750">
              <a:buFont typeface="Arial" panose="020B0604020202020204" pitchFamily="34" charset="0"/>
              <a:buChar char="•"/>
            </a:pPr>
            <a:r>
              <a:rPr lang="en-GB" dirty="0"/>
              <a:t>Already knowing something before the lecture</a:t>
            </a:r>
          </a:p>
          <a:p>
            <a:pPr marL="285750" lvl="0" indent="-285750">
              <a:buFont typeface="Arial" panose="020B0604020202020204" pitchFamily="34" charset="0"/>
              <a:buChar char="•"/>
            </a:pPr>
            <a:r>
              <a:rPr lang="en-GB" dirty="0"/>
              <a:t>A chance to work though problems at our own pace</a:t>
            </a:r>
          </a:p>
          <a:p>
            <a:r>
              <a:rPr lang="en-GB" altLang="en-US" dirty="0">
                <a:latin typeface="Tahoma" panose="020B0604030504040204" pitchFamily="34" charset="0"/>
                <a:ea typeface="Tahoma" panose="020B0604030504040204" pitchFamily="34" charset="0"/>
                <a:cs typeface="Tahoma" panose="020B0604030504040204" pitchFamily="34" charset="0"/>
              </a:rPr>
              <a:t>Just over an hour on pre-class work per week.</a:t>
            </a:r>
          </a:p>
          <a:p>
            <a:endParaRPr lang="en-GB" dirty="0"/>
          </a:p>
        </p:txBody>
      </p:sp>
    </p:spTree>
    <p:extLst>
      <p:ext uri="{BB962C8B-B14F-4D97-AF65-F5344CB8AC3E}">
        <p14:creationId xmlns:p14="http://schemas.microsoft.com/office/powerpoint/2010/main" val="244512229"/>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6"/>
          <p:cNvSpPr>
            <a:spLocks noGrp="1"/>
          </p:cNvSpPr>
          <p:nvPr>
            <p:ph idx="1"/>
          </p:nvPr>
        </p:nvSpPr>
        <p:spPr>
          <a:xfrm>
            <a:off x="468313" y="549275"/>
            <a:ext cx="8280400" cy="1241425"/>
          </a:xfrm>
        </p:spPr>
        <p:txBody>
          <a:bodyPr/>
          <a:lstStyle/>
          <a:p>
            <a:pPr marL="0" indent="0" eaLnBrk="1" hangingPunct="1">
              <a:lnSpc>
                <a:spcPct val="110000"/>
              </a:lnSpc>
              <a:buFont typeface="Arial" pitchFamily="34" charset="0"/>
              <a:buNone/>
              <a:defRPr/>
            </a:pPr>
            <a:r>
              <a:rPr lang="en-GB" altLang="en-US" sz="3200" dirty="0" smtClean="0">
                <a:solidFill>
                  <a:srgbClr val="A65C45"/>
                </a:solidFill>
                <a:latin typeface="Georgia" panose="02040502050405020303" pitchFamily="18" charset="0"/>
                <a:ea typeface="ＭＳ Ｐゴシック" pitchFamily="34" charset="-128"/>
              </a:rPr>
              <a:t>Evaluation Results (CTA):</a:t>
            </a: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110000"/>
              </a:lnSpc>
              <a:buFont typeface="Arial" pitchFamily="34" charset="0"/>
              <a:buNone/>
              <a:defRPr/>
            </a:pP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Overall positive feedback from questionnaires and focus groups</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Students commented that they preferred this mode: not always playing catch-up</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Pre-class materials not as extensive as CNM but students have matured by this point - this was not highlighted as an issue.</a:t>
            </a:r>
          </a:p>
          <a:p>
            <a:pPr eaLnBrk="1" hangingPunct="1">
              <a:lnSpc>
                <a:spcPct val="110000"/>
              </a:lnSpc>
              <a:defRPr/>
            </a:pPr>
            <a:r>
              <a:rPr lang="en-US" altLang="en-US" sz="1800" dirty="0" smtClean="0">
                <a:latin typeface="Tahoma" panose="020B0604030504040204" pitchFamily="34" charset="0"/>
                <a:ea typeface="Tahoma" panose="020B0604030504040204" pitchFamily="34" charset="0"/>
                <a:cs typeface="Tahoma" panose="020B0604030504040204" pitchFamily="34" charset="0"/>
              </a:rPr>
              <a:t>Requested some </a:t>
            </a:r>
            <a:r>
              <a:rPr lang="en-US" altLang="en-US" sz="1800" dirty="0">
                <a:latin typeface="Tahoma" panose="020B0604030504040204" pitchFamily="34" charset="0"/>
                <a:ea typeface="Tahoma" panose="020B0604030504040204" pitchFamily="34" charset="0"/>
                <a:cs typeface="Tahoma" panose="020B0604030504040204" pitchFamily="34" charset="0"/>
              </a:rPr>
              <a:t>video input rather than just purely reading, which has since been implemented</a:t>
            </a:r>
            <a:endParaRPr lang="en-GB" altLang="en-US" sz="1800" dirty="0" smtClean="0">
              <a:latin typeface="Tahoma" panose="020B0604030504040204" pitchFamily="34" charset="0"/>
              <a:ea typeface="Tahoma" panose="020B0604030504040204" pitchFamily="34" charset="0"/>
              <a:cs typeface="Tahoma" panose="020B0604030504040204" pitchFamily="34" charset="0"/>
            </a:endParaRP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Attendance in class good throughout term.</a:t>
            </a:r>
          </a:p>
          <a:p>
            <a:pPr eaLnBrk="1" hangingPunct="1">
              <a:lnSpc>
                <a:spcPct val="110000"/>
              </a:lnSpc>
              <a:defRPr/>
            </a:pPr>
            <a:r>
              <a:rPr lang="en-GB" altLang="en-US" sz="1800" dirty="0" smtClean="0">
                <a:latin typeface="Tahoma" panose="020B0604030504040204" pitchFamily="34" charset="0"/>
                <a:ea typeface="Tahoma" panose="020B0604030504040204" pitchFamily="34" charset="0"/>
                <a:cs typeface="Tahoma" panose="020B0604030504040204" pitchFamily="34" charset="0"/>
              </a:rPr>
              <a:t>Very few failures – engagement with material high.</a:t>
            </a:r>
          </a:p>
          <a:p>
            <a:pPr eaLnBrk="1" hangingPunct="1">
              <a:lnSpc>
                <a:spcPct val="110000"/>
              </a:lnSpc>
              <a:defRPr/>
            </a:pPr>
            <a:endParaRPr lang="en-GB" altLang="en-US" sz="1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7141572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971600" y="1124744"/>
            <a:ext cx="6587628" cy="4536082"/>
          </a:xfrm>
        </p:spPr>
        <p:txBody>
          <a:bodyPr/>
          <a:lstStyle/>
          <a:p>
            <a:r>
              <a:rPr lang="en-GB" dirty="0"/>
              <a:t>Following completion of the module the students were more likely to agree with the statements:</a:t>
            </a:r>
          </a:p>
          <a:p>
            <a:pPr marL="285750" lvl="0" indent="-285750">
              <a:buFont typeface="Arial" panose="020B0604020202020204" pitchFamily="34" charset="0"/>
              <a:buChar char="•"/>
            </a:pPr>
            <a:r>
              <a:rPr lang="en-GB" dirty="0"/>
              <a:t>I feel comfortable raising questions with staff about what I am learning</a:t>
            </a:r>
          </a:p>
          <a:p>
            <a:pPr marL="285750" lvl="0" indent="-285750">
              <a:buFont typeface="Arial" panose="020B0604020202020204" pitchFamily="34" charset="0"/>
              <a:buChar char="•"/>
            </a:pPr>
            <a:r>
              <a:rPr lang="en-GB" dirty="0"/>
              <a:t>I am responsible for my learning</a:t>
            </a:r>
          </a:p>
          <a:p>
            <a:pPr marL="285750" lvl="0" indent="-285750">
              <a:buFont typeface="Arial" panose="020B0604020202020204" pitchFamily="34" charset="0"/>
              <a:buChar char="•"/>
            </a:pPr>
            <a:r>
              <a:rPr lang="en-GB" dirty="0"/>
              <a:t>I use feedback on my work to improve in the future</a:t>
            </a:r>
          </a:p>
          <a:p>
            <a:pPr marL="285750" lvl="0" indent="-285750">
              <a:buFont typeface="Arial" panose="020B0604020202020204" pitchFamily="34" charset="0"/>
              <a:buChar char="•"/>
            </a:pPr>
            <a:r>
              <a:rPr lang="en-GB" dirty="0"/>
              <a:t>I feel confident contributing to seminars</a:t>
            </a:r>
          </a:p>
          <a:p>
            <a:r>
              <a:rPr lang="en-GB" dirty="0"/>
              <a:t>They were more likely to disagree with the statements: </a:t>
            </a:r>
          </a:p>
          <a:p>
            <a:pPr marL="285750" lvl="0" indent="-285750">
              <a:buFont typeface="Arial" panose="020B0604020202020204" pitchFamily="34" charset="0"/>
              <a:buChar char="•"/>
            </a:pPr>
            <a:r>
              <a:rPr lang="en-GB" dirty="0"/>
              <a:t>When I find learning too challenging I give up</a:t>
            </a:r>
          </a:p>
          <a:p>
            <a:pPr marL="285750" lvl="0" indent="-285750">
              <a:buFont typeface="Arial" panose="020B0604020202020204" pitchFamily="34" charset="0"/>
              <a:buChar char="•"/>
            </a:pPr>
            <a:r>
              <a:rPr lang="en-GB" dirty="0"/>
              <a:t>I prefer to follow other people’s ideas than develop my own</a:t>
            </a:r>
          </a:p>
          <a:p>
            <a:pPr marL="285750" lvl="0" indent="-285750">
              <a:buFont typeface="Arial" panose="020B0604020202020204" pitchFamily="34" charset="0"/>
              <a:buChar char="•"/>
            </a:pPr>
            <a:r>
              <a:rPr lang="en-GB" dirty="0"/>
              <a:t>I do not like it when I find learning challenging</a:t>
            </a:r>
          </a:p>
        </p:txBody>
      </p:sp>
    </p:spTree>
    <p:extLst>
      <p:ext uri="{BB962C8B-B14F-4D97-AF65-F5344CB8AC3E}">
        <p14:creationId xmlns:p14="http://schemas.microsoft.com/office/powerpoint/2010/main" val="2595915438"/>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US" altLang="en-US" sz="3600" dirty="0" smtClean="0">
                <a:ea typeface="ＭＳ Ｐゴシック" charset="-128"/>
              </a:rPr>
              <a:t>Discussion</a:t>
            </a:r>
            <a:endParaRPr lang="en-US" altLang="en-US" sz="3600" dirty="0">
              <a:ea typeface="ＭＳ Ｐゴシック" charset="-128"/>
            </a:endParaRPr>
          </a:p>
        </p:txBody>
      </p:sp>
      <p:sp>
        <p:nvSpPr>
          <p:cNvPr id="15362" name="Text Placeholder 4"/>
          <p:cNvSpPr>
            <a:spLocks noGrp="1"/>
          </p:cNvSpPr>
          <p:nvPr>
            <p:ph type="body" sz="quarter" idx="14"/>
          </p:nvPr>
        </p:nvSpPr>
        <p:spPr bwMode="auto">
          <a:xfrm>
            <a:off x="827584" y="1412776"/>
            <a:ext cx="7488832" cy="37444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Bef>
                <a:spcPct val="0"/>
              </a:spcBef>
            </a:pPr>
            <a:r>
              <a:rPr lang="en-US" altLang="en-US" dirty="0">
                <a:ea typeface="ＭＳ Ｐゴシック" charset="-128"/>
              </a:rPr>
              <a:t>Student feedback has been </a:t>
            </a:r>
            <a:r>
              <a:rPr lang="en-US" altLang="en-US" dirty="0" smtClean="0">
                <a:ea typeface="ＭＳ Ｐゴシック" charset="-128"/>
              </a:rPr>
              <a:t>positive.  </a:t>
            </a:r>
          </a:p>
          <a:p>
            <a:pPr>
              <a:spcBef>
                <a:spcPct val="0"/>
              </a:spcBef>
            </a:pPr>
            <a:r>
              <a:rPr lang="en-US" altLang="en-US" dirty="0" err="1" smtClean="0">
                <a:ea typeface="ＭＳ Ｐゴシック" charset="-128"/>
              </a:rPr>
              <a:t>Emphasising</a:t>
            </a:r>
            <a:r>
              <a:rPr lang="en-US" altLang="en-US" dirty="0" smtClean="0">
                <a:ea typeface="ＭＳ Ｐゴシック" charset="-128"/>
              </a:rPr>
              <a:t> </a:t>
            </a:r>
            <a:r>
              <a:rPr lang="en-US" altLang="en-US" dirty="0">
                <a:ea typeface="ＭＳ Ｐゴシック" charset="-128"/>
              </a:rPr>
              <a:t>the benefits and value of the approach at the start of each module has been key to engaging students. </a:t>
            </a:r>
            <a:endParaRPr lang="en-US" altLang="en-US" dirty="0" smtClean="0">
              <a:ea typeface="ＭＳ Ｐゴシック" charset="-128"/>
            </a:endParaRPr>
          </a:p>
          <a:p>
            <a:pPr>
              <a:spcBef>
                <a:spcPct val="0"/>
              </a:spcBef>
            </a:pPr>
            <a:r>
              <a:rPr lang="en-US" altLang="en-US" dirty="0" smtClean="0">
                <a:ea typeface="ＭＳ Ｐゴシック" charset="-128"/>
              </a:rPr>
              <a:t>Important to convey our expectation that students have to work in advance.</a:t>
            </a:r>
          </a:p>
          <a:p>
            <a:pPr>
              <a:spcBef>
                <a:spcPct val="0"/>
              </a:spcBef>
            </a:pPr>
            <a:r>
              <a:rPr lang="en-GB" dirty="0"/>
              <a:t>M</a:t>
            </a:r>
            <a:r>
              <a:rPr lang="en-GB" dirty="0" smtClean="0"/>
              <a:t>odule </a:t>
            </a:r>
            <a:r>
              <a:rPr lang="en-GB" dirty="0"/>
              <a:t>performance is strongly correlated to engagement and </a:t>
            </a:r>
            <a:r>
              <a:rPr lang="en-GB" dirty="0" smtClean="0"/>
              <a:t>attendance.</a:t>
            </a:r>
          </a:p>
          <a:p>
            <a:pPr>
              <a:spcBef>
                <a:spcPct val="0"/>
              </a:spcBef>
            </a:pPr>
            <a:r>
              <a:rPr lang="en-US" dirty="0" smtClean="0"/>
              <a:t>Is a  </a:t>
            </a:r>
            <a:r>
              <a:rPr lang="en-US" dirty="0"/>
              <a:t>teaching style isn't necessarily suitable for all teaching occasions but that it is something that could be considered.</a:t>
            </a:r>
            <a:endParaRPr lang="en-GB" dirty="0" smtClean="0"/>
          </a:p>
          <a:p>
            <a:pPr>
              <a:spcBef>
                <a:spcPct val="0"/>
              </a:spcBef>
            </a:pPr>
            <a:r>
              <a:rPr lang="en-GB" altLang="en-US" dirty="0" smtClean="0">
                <a:ea typeface="ＭＳ Ｐゴシック" charset="-128"/>
              </a:rPr>
              <a:t>Both modules are relatively small – different approach for larger classes?</a:t>
            </a:r>
            <a:endParaRPr lang="en-US" altLang="en-US" dirty="0">
              <a:ea typeface="ＭＳ Ｐゴシック" charset="-128"/>
            </a:endParaRPr>
          </a:p>
          <a:p>
            <a:pPr>
              <a:spcBef>
                <a:spcPct val="0"/>
              </a:spcBef>
            </a:pPr>
            <a:r>
              <a:rPr lang="en-US" altLang="en-US" dirty="0" smtClean="0">
                <a:ea typeface="ＭＳ Ｐゴシック" charset="-128"/>
              </a:rPr>
              <a:t>How </a:t>
            </a:r>
            <a:r>
              <a:rPr lang="en-US" altLang="en-US" dirty="0">
                <a:ea typeface="ＭＳ Ｐゴシック" charset="-128"/>
              </a:rPr>
              <a:t>to get more discussion/working together in </a:t>
            </a:r>
            <a:r>
              <a:rPr lang="en-US" altLang="en-US" dirty="0" smtClean="0">
                <a:ea typeface="ＭＳ Ｐゴシック" charset="-128"/>
              </a:rPr>
              <a:t>class</a:t>
            </a:r>
            <a:r>
              <a:rPr lang="en-US" altLang="en-US" dirty="0">
                <a:ea typeface="ＭＳ Ｐゴシック" charset="-128"/>
              </a:rPr>
              <a:t> </a:t>
            </a:r>
            <a:r>
              <a:rPr lang="en-US" altLang="en-US" dirty="0" smtClean="0">
                <a:ea typeface="ＭＳ Ｐゴシック" charset="-128"/>
              </a:rPr>
              <a:t>(TEAL space)</a:t>
            </a:r>
          </a:p>
          <a:p>
            <a:pPr>
              <a:spcBef>
                <a:spcPct val="0"/>
              </a:spcBef>
            </a:pPr>
            <a:endParaRPr lang="en-US" altLang="en-US" dirty="0" smtClean="0">
              <a:ea typeface="ＭＳ Ｐゴシック" charset="-128"/>
            </a:endParaRPr>
          </a:p>
          <a:p>
            <a:pPr>
              <a:spcBef>
                <a:spcPct val="0"/>
              </a:spcBef>
            </a:pPr>
            <a:endParaRPr lang="en-US" altLang="en-US" dirty="0">
              <a:ea typeface="ＭＳ Ｐゴシック" charset="-128"/>
            </a:endParaRPr>
          </a:p>
          <a:p>
            <a:pPr marL="285750" indent="-285750">
              <a:spcBef>
                <a:spcPct val="0"/>
              </a:spcBef>
              <a:buFont typeface="Arial" panose="020B0604020202020204" pitchFamily="34" charset="0"/>
              <a:buChar char="•"/>
            </a:pPr>
            <a:endParaRPr lang="en-US" altLang="en-US" dirty="0" smtClean="0">
              <a:ea typeface="ＭＳ Ｐゴシック" charset="-128"/>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2643" y="5085184"/>
            <a:ext cx="4357649" cy="1463898"/>
          </a:xfrm>
          <a:prstGeom prst="rect">
            <a:avLst/>
          </a:prstGeom>
        </p:spPr>
      </p:pic>
    </p:spTree>
    <p:extLst>
      <p:ext uri="{BB962C8B-B14F-4D97-AF65-F5344CB8AC3E}">
        <p14:creationId xmlns:p14="http://schemas.microsoft.com/office/powerpoint/2010/main" val="2506698156"/>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827584" y="620688"/>
            <a:ext cx="6587628" cy="4392488"/>
          </a:xfrm>
        </p:spPr>
        <p:txBody>
          <a:bodyPr/>
          <a:lstStyle/>
          <a:p>
            <a:pPr>
              <a:spcAft>
                <a:spcPts val="0"/>
              </a:spcAft>
            </a:pPr>
            <a:r>
              <a:rPr lang="en-US" b="1" i="1" u="sng" dirty="0" smtClean="0">
                <a:latin typeface="Arial" panose="020B0604020202020204" pitchFamily="34" charset="0"/>
                <a:cs typeface="Arial" panose="020B0604020202020204" pitchFamily="34" charset="0"/>
              </a:rPr>
              <a:t>Case for alternatives to traditional lectures:</a:t>
            </a:r>
          </a:p>
          <a:p>
            <a:pPr>
              <a:spcAft>
                <a:spcPts val="0"/>
              </a:spcAft>
            </a:pPr>
            <a:r>
              <a:rPr lang="en-US" dirty="0" smtClean="0">
                <a:latin typeface="Arial" panose="020B0604020202020204" pitchFamily="34" charset="0"/>
                <a:cs typeface="Arial" panose="020B0604020202020204" pitchFamily="34" charset="0"/>
              </a:rPr>
              <a:t>Freeman et al. (2014) examined 225 studies that compared student</a:t>
            </a:r>
          </a:p>
          <a:p>
            <a:pPr>
              <a:spcAft>
                <a:spcPts val="0"/>
              </a:spcAft>
            </a:pPr>
            <a:r>
              <a:rPr lang="en-US" dirty="0" smtClean="0">
                <a:latin typeface="Arial" panose="020B0604020202020204" pitchFamily="34" charset="0"/>
                <a:cs typeface="Arial" panose="020B0604020202020204" pitchFamily="34" charset="0"/>
              </a:rPr>
              <a:t>achievement in a range of undergraduate STEM courses and found that students in lecture-oriented classes were 1.5 times more likely to fail than were students in inquiry-oriented classes.</a:t>
            </a:r>
          </a:p>
          <a:p>
            <a:pPr>
              <a:spcAft>
                <a:spcPts val="0"/>
              </a:spcAft>
            </a:pPr>
            <a:endParaRPr lang="en-US" dirty="0">
              <a:latin typeface="Arial" panose="020B0604020202020204" pitchFamily="34" charset="0"/>
              <a:cs typeface="Arial" panose="020B0604020202020204" pitchFamily="34" charset="0"/>
            </a:endParaRPr>
          </a:p>
          <a:p>
            <a:pPr>
              <a:spcAft>
                <a:spcPts val="0"/>
              </a:spcAft>
            </a:pPr>
            <a:r>
              <a:rPr lang="en-US" b="1" dirty="0">
                <a:solidFill>
                  <a:srgbClr val="0000FF"/>
                </a:solidFill>
                <a:latin typeface="Arial" panose="020B0604020202020204" pitchFamily="34" charset="0"/>
                <a:cs typeface="Arial" panose="020B0604020202020204" pitchFamily="34" charset="0"/>
              </a:rPr>
              <a:t>A </a:t>
            </a:r>
            <a:r>
              <a:rPr lang="en-US" b="1" dirty="0" smtClean="0">
                <a:solidFill>
                  <a:srgbClr val="0000FF"/>
                </a:solidFill>
                <a:latin typeface="Arial" panose="020B0604020202020204" pitchFamily="34" charset="0"/>
                <a:cs typeface="Arial" panose="020B0604020202020204" pitchFamily="34" charset="0"/>
              </a:rPr>
              <a:t>provocative conclusion </a:t>
            </a:r>
            <a:endParaRPr lang="en-US" b="1" dirty="0">
              <a:solidFill>
                <a:srgbClr val="0000FF"/>
              </a:solidFill>
              <a:latin typeface="Arial" panose="020B0604020202020204" pitchFamily="34" charset="0"/>
              <a:cs typeface="Arial" panose="020B0604020202020204" pitchFamily="34" charset="0"/>
            </a:endParaRPr>
          </a:p>
          <a:p>
            <a:pPr>
              <a:spcAft>
                <a:spcPts val="0"/>
              </a:spcAft>
            </a:pPr>
            <a:r>
              <a:rPr lang="en-US" sz="1400" dirty="0">
                <a:latin typeface="Arial" panose="020B0604020202020204" pitchFamily="34" charset="0"/>
                <a:cs typeface="Arial" panose="020B0604020202020204" pitchFamily="34" charset="0"/>
              </a:rPr>
              <a:t>“If the </a:t>
            </a:r>
            <a:r>
              <a:rPr lang="en-US" sz="1400" dirty="0" smtClean="0">
                <a:latin typeface="Arial" panose="020B0604020202020204" pitchFamily="34" charset="0"/>
                <a:cs typeface="Arial" panose="020B0604020202020204" pitchFamily="34" charset="0"/>
              </a:rPr>
              <a:t>experiments </a:t>
            </a:r>
            <a:r>
              <a:rPr lang="en-US" sz="1400" dirty="0" err="1" smtClean="0">
                <a:latin typeface="Arial" panose="020B0604020202020204" pitchFamily="34" charset="0"/>
                <a:cs typeface="Arial" panose="020B0604020202020204" pitchFamily="34" charset="0"/>
              </a:rPr>
              <a:t>analysed</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here had </a:t>
            </a:r>
            <a:r>
              <a:rPr lang="en-US" sz="1400" dirty="0" smtClean="0">
                <a:latin typeface="Arial" panose="020B0604020202020204" pitchFamily="34" charset="0"/>
                <a:cs typeface="Arial" panose="020B0604020202020204" pitchFamily="34" charset="0"/>
              </a:rPr>
              <a:t>been conducted </a:t>
            </a:r>
            <a:r>
              <a:rPr lang="en-US" sz="1400" dirty="0">
                <a:latin typeface="Arial" panose="020B0604020202020204" pitchFamily="34" charset="0"/>
                <a:cs typeface="Arial" panose="020B0604020202020204" pitchFamily="34" charset="0"/>
              </a:rPr>
              <a:t>as </a:t>
            </a:r>
            <a:r>
              <a:rPr lang="en-US" sz="1400" dirty="0" err="1" smtClean="0">
                <a:latin typeface="Arial" panose="020B0604020202020204" pitchFamily="34" charset="0"/>
                <a:cs typeface="Arial" panose="020B0604020202020204" pitchFamily="34" charset="0"/>
              </a:rPr>
              <a:t>randomised</a:t>
            </a:r>
            <a:endParaRPr lang="en-US" sz="1400" dirty="0">
              <a:latin typeface="Arial" panose="020B0604020202020204" pitchFamily="34" charset="0"/>
              <a:cs typeface="Arial" panose="020B0604020202020204" pitchFamily="34" charset="0"/>
            </a:endParaRPr>
          </a:p>
          <a:p>
            <a:pPr>
              <a:spcAft>
                <a:spcPts val="0"/>
              </a:spcAft>
            </a:pPr>
            <a:r>
              <a:rPr lang="en-US" sz="1400" dirty="0">
                <a:latin typeface="Arial" panose="020B0604020202020204" pitchFamily="34" charset="0"/>
                <a:cs typeface="Arial" panose="020B0604020202020204" pitchFamily="34" charset="0"/>
              </a:rPr>
              <a:t>controlled trials </a:t>
            </a:r>
            <a:r>
              <a:rPr lang="en-US" sz="1400" dirty="0" smtClean="0">
                <a:latin typeface="Arial" panose="020B0604020202020204" pitchFamily="34" charset="0"/>
                <a:cs typeface="Arial" panose="020B0604020202020204" pitchFamily="34" charset="0"/>
              </a:rPr>
              <a:t>of medical interventions, they may have </a:t>
            </a:r>
            <a:r>
              <a:rPr lang="en-US" sz="1400" dirty="0">
                <a:latin typeface="Arial" panose="020B0604020202020204" pitchFamily="34" charset="0"/>
                <a:cs typeface="Arial" panose="020B0604020202020204" pitchFamily="34" charset="0"/>
              </a:rPr>
              <a:t>been stopped </a:t>
            </a:r>
            <a:r>
              <a:rPr lang="en-US" sz="1400" dirty="0" smtClean="0">
                <a:latin typeface="Arial" panose="020B0604020202020204" pitchFamily="34" charset="0"/>
                <a:cs typeface="Arial" panose="020B0604020202020204" pitchFamily="34" charset="0"/>
              </a:rPr>
              <a:t>for benefit—meaning that enrolling patients </a:t>
            </a:r>
            <a:r>
              <a:rPr lang="en-US" sz="1400" dirty="0">
                <a:latin typeface="Arial" panose="020B0604020202020204" pitchFamily="34" charset="0"/>
                <a:cs typeface="Arial" panose="020B0604020202020204" pitchFamily="34" charset="0"/>
              </a:rPr>
              <a:t>in the </a:t>
            </a:r>
            <a:r>
              <a:rPr lang="en-US" sz="1400" dirty="0" smtClean="0">
                <a:latin typeface="Arial" panose="020B0604020202020204" pitchFamily="34" charset="0"/>
                <a:cs typeface="Arial" panose="020B0604020202020204" pitchFamily="34" charset="0"/>
              </a:rPr>
              <a:t>control condition </a:t>
            </a:r>
            <a:r>
              <a:rPr lang="en-US" sz="1400" dirty="0">
                <a:latin typeface="Arial" panose="020B0604020202020204" pitchFamily="34" charset="0"/>
                <a:cs typeface="Arial" panose="020B0604020202020204" pitchFamily="34" charset="0"/>
              </a:rPr>
              <a:t>might </a:t>
            </a:r>
            <a:r>
              <a:rPr lang="en-US" sz="1400" dirty="0" smtClean="0">
                <a:latin typeface="Arial" panose="020B0604020202020204" pitchFamily="34" charset="0"/>
                <a:cs typeface="Arial" panose="020B0604020202020204" pitchFamily="34" charset="0"/>
              </a:rPr>
              <a:t>be discontinued because the </a:t>
            </a:r>
            <a:r>
              <a:rPr lang="en-US" sz="1400" dirty="0">
                <a:latin typeface="Arial" panose="020B0604020202020204" pitchFamily="34" charset="0"/>
                <a:cs typeface="Arial" panose="020B0604020202020204" pitchFamily="34" charset="0"/>
              </a:rPr>
              <a:t>treatment </a:t>
            </a:r>
            <a:r>
              <a:rPr lang="en-US" sz="1400" dirty="0" smtClean="0">
                <a:latin typeface="Arial" panose="020B0604020202020204" pitchFamily="34" charset="0"/>
                <a:cs typeface="Arial" panose="020B0604020202020204" pitchFamily="34" charset="0"/>
              </a:rPr>
              <a:t>being tested </a:t>
            </a:r>
            <a:r>
              <a:rPr lang="en-US" sz="1400" dirty="0">
                <a:latin typeface="Arial" panose="020B0604020202020204" pitchFamily="34" charset="0"/>
                <a:cs typeface="Arial" panose="020B0604020202020204" pitchFamily="34" charset="0"/>
              </a:rPr>
              <a:t>was clearly </a:t>
            </a:r>
            <a:r>
              <a:rPr lang="en-US" sz="1400" dirty="0" smtClean="0">
                <a:latin typeface="Arial" panose="020B0604020202020204" pitchFamily="34" charset="0"/>
                <a:cs typeface="Arial" panose="020B0604020202020204" pitchFamily="34" charset="0"/>
              </a:rPr>
              <a:t>more beneficial</a:t>
            </a:r>
            <a:r>
              <a:rPr lang="en-US" sz="1400" dirty="0">
                <a:latin typeface="Arial" panose="020B0604020202020204" pitchFamily="34" charset="0"/>
                <a:cs typeface="Arial" panose="020B0604020202020204" pitchFamily="34" charset="0"/>
              </a:rPr>
              <a:t>.”</a:t>
            </a:r>
          </a:p>
          <a:p>
            <a:pPr>
              <a:spcAft>
                <a:spcPts val="0"/>
              </a:spcAft>
            </a:pPr>
            <a:endParaRPr lang="en-GB" sz="1400" dirty="0" smtClean="0">
              <a:latin typeface="Arial" panose="020B0604020202020204" pitchFamily="34" charset="0"/>
              <a:cs typeface="Arial" panose="020B0604020202020204" pitchFamily="34" charset="0"/>
            </a:endParaRPr>
          </a:p>
          <a:p>
            <a:pPr>
              <a:spcAft>
                <a:spcPts val="0"/>
              </a:spcAft>
            </a:pPr>
            <a:endParaRPr lang="en-GB" sz="1400" dirty="0">
              <a:latin typeface="Arial" panose="020B0604020202020204" pitchFamily="34" charset="0"/>
              <a:cs typeface="Arial" panose="020B0604020202020204" pitchFamily="34" charset="0"/>
            </a:endParaRPr>
          </a:p>
          <a:p>
            <a:pPr>
              <a:lnSpc>
                <a:spcPct val="114000"/>
              </a:lnSpc>
              <a:spcAft>
                <a:spcPts val="0"/>
              </a:spcAft>
            </a:pPr>
            <a:r>
              <a:rPr lang="en-GB" sz="1400" dirty="0" smtClean="0">
                <a:latin typeface="Arial" panose="020B0604020202020204" pitchFamily="34" charset="0"/>
                <a:cs typeface="Arial" panose="020B0604020202020204" pitchFamily="34" charset="0"/>
              </a:rPr>
              <a:t>Freeman et al. (2014) </a:t>
            </a:r>
            <a:r>
              <a:rPr lang="en-US" sz="1400" dirty="0">
                <a:latin typeface="Arial" panose="020B0604020202020204" pitchFamily="34" charset="0"/>
                <a:cs typeface="Arial" panose="020B0604020202020204" pitchFamily="34" charset="0"/>
              </a:rPr>
              <a:t>Active learning increases student performance in</a:t>
            </a:r>
          </a:p>
          <a:p>
            <a:pPr>
              <a:lnSpc>
                <a:spcPct val="114000"/>
              </a:lnSpc>
              <a:spcAft>
                <a:spcPts val="600"/>
              </a:spcAft>
            </a:pPr>
            <a:r>
              <a:rPr lang="en-GB" sz="1400" dirty="0">
                <a:latin typeface="Arial" panose="020B0604020202020204" pitchFamily="34" charset="0"/>
                <a:cs typeface="Arial" panose="020B0604020202020204" pitchFamily="34" charset="0"/>
              </a:rPr>
              <a:t>science, engineering, and </a:t>
            </a:r>
            <a:r>
              <a:rPr lang="en-GB" sz="1400" dirty="0" smtClean="0">
                <a:latin typeface="Arial" panose="020B0604020202020204" pitchFamily="34" charset="0"/>
                <a:cs typeface="Arial" panose="020B0604020202020204" pitchFamily="34" charset="0"/>
              </a:rPr>
              <a:t>mathematics. Proc. Nat. Acad. Sci. U.S.A. </a:t>
            </a:r>
            <a:r>
              <a:rPr lang="en-GB" sz="1400" b="1" dirty="0" smtClean="0">
                <a:latin typeface="Arial" panose="020B0604020202020204" pitchFamily="34" charset="0"/>
                <a:cs typeface="Arial" panose="020B0604020202020204" pitchFamily="34" charset="0"/>
              </a:rPr>
              <a:t>111</a:t>
            </a:r>
            <a:r>
              <a:rPr lang="en-GB" sz="1400" dirty="0" smtClean="0">
                <a:latin typeface="Arial" panose="020B0604020202020204" pitchFamily="34" charset="0"/>
                <a:cs typeface="Arial" panose="020B0604020202020204" pitchFamily="34" charset="0"/>
              </a:rPr>
              <a:t> (23) pp 8410-8415</a:t>
            </a:r>
          </a:p>
          <a:p>
            <a:pPr>
              <a:lnSpc>
                <a:spcPct val="114000"/>
              </a:lnSpc>
              <a:spcAft>
                <a:spcPts val="0"/>
              </a:spcAft>
            </a:pPr>
            <a:r>
              <a:rPr lang="en-GB" sz="1400" dirty="0" smtClean="0">
                <a:latin typeface="Arial" panose="020B0604020202020204" pitchFamily="34" charset="0"/>
                <a:cs typeface="Arial" panose="020B0604020202020204" pitchFamily="34" charset="0"/>
              </a:rPr>
              <a:t>http</a:t>
            </a:r>
            <a:r>
              <a:rPr lang="en-GB" sz="1400" dirty="0">
                <a:latin typeface="Arial" panose="020B0604020202020204" pitchFamily="34" charset="0"/>
                <a:cs typeface="Arial" panose="020B0604020202020204" pitchFamily="34" charset="0"/>
              </a:rPr>
              <a:t>://www.changinghighereducation.com/2014/06/are-lectures-detrimental-to-student-learning.html</a:t>
            </a:r>
            <a:endParaRPr lang="en-GB"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0695551"/>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Presentation2" id="{56E99604-B34A-AB45-82E2-A2F6C5EC15CC}" vid="{C3811B3D-AE0C-294C-BC2C-607328485A3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37ba92a-5764-4297-b5f7-6ea117412624">NAYYJSKVSPAS-2-435</_dlc_DocId>
    <_dlc_DocIdUrl xmlns="037ba92a-5764-4297-b5f7-6ea117412624">
      <Url>https://docs.uwe.ac.uk/ou/Communications/_layouts/15/DocIdRedir.aspx?ID=NAYYJSKVSPAS-2-435</Url>
      <Description>NAYYJSKVSPAS-2-435</Description>
    </_dlc_DocIdUrl>
    <Document_x0020_Type xmlns="3a4ab234-afbc-41ab-b2db-358d80304e46">Main Issue</Document_x0020_Typ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72FC3F4283AECA48BCBDDFCF4103160C" ma:contentTypeVersion="2" ma:contentTypeDescription="Create a new document." ma:contentTypeScope="" ma:versionID="71a29f68b18f52e7e0b329625759c092">
  <xsd:schema xmlns:xsd="http://www.w3.org/2001/XMLSchema" xmlns:xs="http://www.w3.org/2001/XMLSchema" xmlns:p="http://schemas.microsoft.com/office/2006/metadata/properties" xmlns:ns2="037ba92a-5764-4297-b5f7-6ea117412624" xmlns:ns3="3a4ab234-afbc-41ab-b2db-358d80304e46" targetNamespace="http://schemas.microsoft.com/office/2006/metadata/properties" ma:root="true" ma:fieldsID="a458c3587d291faf4ca1653387720a89" ns2:_="" ns3:_="">
    <xsd:import namespace="037ba92a-5764-4297-b5f7-6ea117412624"/>
    <xsd:import namespace="3a4ab234-afbc-41ab-b2db-358d80304e46"/>
    <xsd:element name="properties">
      <xsd:complexType>
        <xsd:sequence>
          <xsd:element name="documentManagement">
            <xsd:complexType>
              <xsd:all>
                <xsd:element ref="ns2:_dlc_DocId" minOccurs="0"/>
                <xsd:element ref="ns2:_dlc_DocIdUrl" minOccurs="0"/>
                <xsd:element ref="ns2:_dlc_DocIdPersistId" minOccurs="0"/>
                <xsd:element ref="ns3: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7ba92a-5764-4297-b5f7-6ea11741262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a4ab234-afbc-41ab-b2db-358d80304e46" elementFormDefault="qualified">
    <xsd:import namespace="http://schemas.microsoft.com/office/2006/documentManagement/types"/>
    <xsd:import namespace="http://schemas.microsoft.com/office/infopath/2007/PartnerControls"/>
    <xsd:element name="Document_x0020_Type" ma:index="11" nillable="true" ma:displayName="Document Type" ma:default="Main Issue" ma:description="Specify type of document to help with filtered views" ma:format="Dropdown" ma:internalName="Document_x0020_Type">
      <xsd:simpleType>
        <xsd:restriction base="dms:Choice">
          <xsd:enumeration value="Main Issue"/>
          <xsd:enumeration value="Support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9ADBB9-2FDA-4A8A-B5BE-400CBFE77563}">
  <ds:schemaRefs>
    <ds:schemaRef ds:uri="3a4ab234-afbc-41ab-b2db-358d80304e46"/>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elements/1.1/"/>
    <ds:schemaRef ds:uri="037ba92a-5764-4297-b5f7-6ea117412624"/>
    <ds:schemaRef ds:uri="http://www.w3.org/XML/1998/namespace"/>
    <ds:schemaRef ds:uri="http://purl.org/dc/dcmitype/"/>
  </ds:schemaRefs>
</ds:datastoreItem>
</file>

<file path=customXml/itemProps2.xml><?xml version="1.0" encoding="utf-8"?>
<ds:datastoreItem xmlns:ds="http://schemas.openxmlformats.org/officeDocument/2006/customXml" ds:itemID="{9BA1FE06-7FB0-46C0-9A35-B8D51067D1F3}">
  <ds:schemaRefs>
    <ds:schemaRef ds:uri="http://schemas.microsoft.com/sharepoint/events"/>
  </ds:schemaRefs>
</ds:datastoreItem>
</file>

<file path=customXml/itemProps3.xml><?xml version="1.0" encoding="utf-8"?>
<ds:datastoreItem xmlns:ds="http://schemas.openxmlformats.org/officeDocument/2006/customXml" ds:itemID="{DE758F4D-757A-4EF0-8359-252C12EC5609}">
  <ds:schemaRefs>
    <ds:schemaRef ds:uri="http://schemas.microsoft.com/sharepoint/v3/contenttype/forms"/>
  </ds:schemaRefs>
</ds:datastoreItem>
</file>

<file path=customXml/itemProps4.xml><?xml version="1.0" encoding="utf-8"?>
<ds:datastoreItem xmlns:ds="http://schemas.openxmlformats.org/officeDocument/2006/customXml" ds:itemID="{BF128B02-A8A7-45F5-B725-A1F7046825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7ba92a-5764-4297-b5f7-6ea117412624"/>
    <ds:schemaRef ds:uri="3a4ab234-afbc-41ab-b2db-358d80304e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new template SUNSHINE YELLOW with UWE logo bottom STANDARD</Template>
  <TotalTime>1244</TotalTime>
  <Words>1868</Words>
  <Application>Microsoft Office PowerPoint</Application>
  <PresentationFormat>On-screen Show (4:3)</PresentationFormat>
  <Paragraphs>271</Paragraphs>
  <Slides>24</Slides>
  <Notes>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 results (CNM):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Karen Henderson</cp:lastModifiedBy>
  <cp:revision>94</cp:revision>
  <cp:lastPrinted>2018-03-20T17:52:13Z</cp:lastPrinted>
  <dcterms:created xsi:type="dcterms:W3CDTF">2016-04-27T08:32:31Z</dcterms:created>
  <dcterms:modified xsi:type="dcterms:W3CDTF">2018-03-21T20:37:04Z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06f53756-6d98-4126-92ca-d6bcceae795d</vt:lpwstr>
  </property>
  <property fmtid="{D5CDD505-2E9C-101B-9397-08002B2CF9AE}" pid="3" name="ContentTypeId">
    <vt:lpwstr>0x01010072FC3F4283AECA48BCBDDFCF4103160C</vt:lpwstr>
  </property>
</Properties>
</file>