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80" r:id="rId5"/>
    <p:sldId id="260" r:id="rId6"/>
    <p:sldId id="306" r:id="rId7"/>
    <p:sldId id="261" r:id="rId8"/>
    <p:sldId id="264" r:id="rId9"/>
    <p:sldId id="282" r:id="rId10"/>
    <p:sldId id="325" r:id="rId11"/>
    <p:sldId id="265" r:id="rId12"/>
    <p:sldId id="337" r:id="rId13"/>
    <p:sldId id="347" r:id="rId14"/>
    <p:sldId id="333" r:id="rId15"/>
    <p:sldId id="348" r:id="rId16"/>
    <p:sldId id="266" r:id="rId17"/>
    <p:sldId id="319" r:id="rId18"/>
    <p:sldId id="345" r:id="rId19"/>
    <p:sldId id="340" r:id="rId20"/>
    <p:sldId id="268" r:id="rId21"/>
    <p:sldId id="269" r:id="rId22"/>
    <p:sldId id="270" r:id="rId23"/>
    <p:sldId id="271" r:id="rId24"/>
    <p:sldId id="346" r:id="rId25"/>
    <p:sldId id="290" r:id="rId26"/>
    <p:sldId id="273" r:id="rId27"/>
    <p:sldId id="274" r:id="rId28"/>
    <p:sldId id="275" r:id="rId29"/>
    <p:sldId id="276" r:id="rId30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4D399"/>
    <a:srgbClr val="F0A500"/>
    <a:srgbClr val="FFFFFF"/>
    <a:srgbClr val="E05A3A"/>
    <a:srgbClr val="1FB8CD"/>
    <a:srgbClr val="E29AEA"/>
    <a:srgbClr val="C32DD3"/>
    <a:srgbClr val="8BA0B2"/>
    <a:srgbClr val="0D1B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433DEB-9DE9-4060-96B2-7705A09EE053}" v="6" dt="2026-04-28T14:59:39.5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2946" autoAdjust="0"/>
  </p:normalViewPr>
  <p:slideViewPr>
    <p:cSldViewPr snapToGrid="0" snapToObjects="1">
      <p:cViewPr varScale="1">
        <p:scale>
          <a:sx n="150" d="100"/>
          <a:sy n="150" d="100"/>
        </p:scale>
        <p:origin x="1596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athan White" userId="85e06418-59bd-47e0-a045-7cb64a79f74f" providerId="ADAL" clId="{5DB7DCF2-97BD-4172-9D1F-4C6DBC69FE74}"/>
    <pc:docChg chg="undo redo custSel addSld delSld modSld sldOrd modMainMaster">
      <pc:chgData name="Jonathan White" userId="85e06418-59bd-47e0-a045-7cb64a79f74f" providerId="ADAL" clId="{5DB7DCF2-97BD-4172-9D1F-4C6DBC69FE74}" dt="2026-04-28T14:59:39.569" v="1228" actId="1076"/>
      <pc:docMkLst>
        <pc:docMk/>
      </pc:docMkLst>
      <pc:sldChg chg="addSp modSp mod">
        <pc:chgData name="Jonathan White" userId="85e06418-59bd-47e0-a045-7cb64a79f74f" providerId="ADAL" clId="{5DB7DCF2-97BD-4172-9D1F-4C6DBC69FE74}" dt="2026-04-28T14:59:39.569" v="1228" actId="1076"/>
        <pc:sldMkLst>
          <pc:docMk/>
          <pc:sldMk cId="0" sldId="256"/>
        </pc:sldMkLst>
        <pc:spChg chg="mod">
          <ac:chgData name="Jonathan White" userId="85e06418-59bd-47e0-a045-7cb64a79f74f" providerId="ADAL" clId="{5DB7DCF2-97BD-4172-9D1F-4C6DBC69FE74}" dt="2026-04-28T14:59:36.895" v="1227" actId="14100"/>
          <ac:spMkLst>
            <pc:docMk/>
            <pc:sldMk cId="0" sldId="256"/>
            <ac:spMk id="3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0T16:40:09.827" v="1092" actId="207"/>
          <ac:spMkLst>
            <pc:docMk/>
            <pc:sldMk cId="0" sldId="256"/>
            <ac:spMk id="6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8T14:59:22.384" v="1224" actId="14100"/>
          <ac:spMkLst>
            <pc:docMk/>
            <pc:sldMk cId="0" sldId="256"/>
            <ac:spMk id="8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0T16:40:37.832" v="1100" actId="6549"/>
          <ac:spMkLst>
            <pc:docMk/>
            <pc:sldMk cId="0" sldId="256"/>
            <ac:spMk id="9" creationId="{00000000-0000-0000-0000-000000000000}"/>
          </ac:spMkLst>
        </pc:spChg>
        <pc:picChg chg="add mod">
          <ac:chgData name="Jonathan White" userId="85e06418-59bd-47e0-a045-7cb64a79f74f" providerId="ADAL" clId="{5DB7DCF2-97BD-4172-9D1F-4C6DBC69FE74}" dt="2026-04-28T14:59:39.569" v="1228" actId="1076"/>
          <ac:picMkLst>
            <pc:docMk/>
            <pc:sldMk cId="0" sldId="256"/>
            <ac:picMk id="1026" creationId="{8E207761-3287-A664-EC86-466E59F6E617}"/>
          </ac:picMkLst>
        </pc:picChg>
      </pc:sldChg>
      <pc:sldChg chg="modSp mod">
        <pc:chgData name="Jonathan White" userId="85e06418-59bd-47e0-a045-7cb64a79f74f" providerId="ADAL" clId="{5DB7DCF2-97BD-4172-9D1F-4C6DBC69FE74}" dt="2026-04-01T16:52:21.628" v="185" actId="403"/>
        <pc:sldMkLst>
          <pc:docMk/>
          <pc:sldMk cId="0" sldId="257"/>
        </pc:sldMkLst>
        <pc:spChg chg="mod">
          <ac:chgData name="Jonathan White" userId="85e06418-59bd-47e0-a045-7cb64a79f74f" providerId="ADAL" clId="{5DB7DCF2-97BD-4172-9D1F-4C6DBC69FE74}" dt="2026-04-01T16:52:05.891" v="174" actId="403"/>
          <ac:spMkLst>
            <pc:docMk/>
            <pc:sldMk cId="0" sldId="257"/>
            <ac:spMk id="8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6:52:09.448" v="177" actId="403"/>
          <ac:spMkLst>
            <pc:docMk/>
            <pc:sldMk cId="0" sldId="257"/>
            <ac:spMk id="13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6:52:21.628" v="185" actId="403"/>
          <ac:spMkLst>
            <pc:docMk/>
            <pc:sldMk cId="0" sldId="257"/>
            <ac:spMk id="18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6:52:15.038" v="182" actId="404"/>
          <ac:spMkLst>
            <pc:docMk/>
            <pc:sldMk cId="0" sldId="257"/>
            <ac:spMk id="23" creationId="{00000000-0000-0000-0000-000000000000}"/>
          </ac:spMkLst>
        </pc:spChg>
      </pc:sldChg>
      <pc:sldChg chg="addSp delSp modSp mod">
        <pc:chgData name="Jonathan White" userId="85e06418-59bd-47e0-a045-7cb64a79f74f" providerId="ADAL" clId="{5DB7DCF2-97BD-4172-9D1F-4C6DBC69FE74}" dt="2026-04-02T10:40:24.844" v="599" actId="14100"/>
        <pc:sldMkLst>
          <pc:docMk/>
          <pc:sldMk cId="0" sldId="258"/>
        </pc:sldMkLst>
        <pc:spChg chg="mod">
          <ac:chgData name="Jonathan White" userId="85e06418-59bd-47e0-a045-7cb64a79f74f" providerId="ADAL" clId="{5DB7DCF2-97BD-4172-9D1F-4C6DBC69FE74}" dt="2026-04-01T16:50:35.514" v="57" actId="1076"/>
          <ac:spMkLst>
            <pc:docMk/>
            <pc:sldMk cId="0" sldId="258"/>
            <ac:spMk id="5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2T10:40:04.822" v="596" actId="1035"/>
          <ac:spMkLst>
            <pc:docMk/>
            <pc:sldMk cId="0" sldId="258"/>
            <ac:spMk id="6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2T10:40:12.912" v="597" actId="14100"/>
          <ac:spMkLst>
            <pc:docMk/>
            <pc:sldMk cId="0" sldId="258"/>
            <ac:spMk id="11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2T10:40:18.673" v="598" actId="14100"/>
          <ac:spMkLst>
            <pc:docMk/>
            <pc:sldMk cId="0" sldId="258"/>
            <ac:spMk id="12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6:53:55.553" v="197" actId="255"/>
          <ac:spMkLst>
            <pc:docMk/>
            <pc:sldMk cId="0" sldId="258"/>
            <ac:spMk id="13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2T10:40:04.822" v="596" actId="1035"/>
          <ac:spMkLst>
            <pc:docMk/>
            <pc:sldMk cId="0" sldId="258"/>
            <ac:spMk id="14" creationId="{00000000-0000-0000-0000-000000000000}"/>
          </ac:spMkLst>
        </pc:spChg>
        <pc:spChg chg="add mod">
          <ac:chgData name="Jonathan White" userId="85e06418-59bd-47e0-a045-7cb64a79f74f" providerId="ADAL" clId="{5DB7DCF2-97BD-4172-9D1F-4C6DBC69FE74}" dt="2026-04-01T17:05:01.253" v="252" actId="14100"/>
          <ac:spMkLst>
            <pc:docMk/>
            <pc:sldMk cId="0" sldId="258"/>
            <ac:spMk id="18" creationId="{2CFE5FAB-E99F-29AE-9069-1DD53920F2A6}"/>
          </ac:spMkLst>
        </pc:spChg>
        <pc:spChg chg="add mod">
          <ac:chgData name="Jonathan White" userId="85e06418-59bd-47e0-a045-7cb64a79f74f" providerId="ADAL" clId="{5DB7DCF2-97BD-4172-9D1F-4C6DBC69FE74}" dt="2026-04-01T17:04:23.752" v="238" actId="1035"/>
          <ac:spMkLst>
            <pc:docMk/>
            <pc:sldMk cId="0" sldId="258"/>
            <ac:spMk id="19" creationId="{EA671409-2957-32C1-88B4-CEE6AF9253FA}"/>
          </ac:spMkLst>
        </pc:spChg>
        <pc:spChg chg="add mod">
          <ac:chgData name="Jonathan White" userId="85e06418-59bd-47e0-a045-7cb64a79f74f" providerId="ADAL" clId="{5DB7DCF2-97BD-4172-9D1F-4C6DBC69FE74}" dt="2026-04-01T17:04:23.752" v="238" actId="1035"/>
          <ac:spMkLst>
            <pc:docMk/>
            <pc:sldMk cId="0" sldId="258"/>
            <ac:spMk id="20" creationId="{2D2F798C-35E2-5C6C-549E-B297E5493ADD}"/>
          </ac:spMkLst>
        </pc:spChg>
        <pc:spChg chg="add mod">
          <ac:chgData name="Jonathan White" userId="85e06418-59bd-47e0-a045-7cb64a79f74f" providerId="ADAL" clId="{5DB7DCF2-97BD-4172-9D1F-4C6DBC69FE74}" dt="2026-04-02T10:40:24.844" v="599" actId="14100"/>
          <ac:spMkLst>
            <pc:docMk/>
            <pc:sldMk cId="0" sldId="258"/>
            <ac:spMk id="24" creationId="{E45768C9-2B94-15EF-3371-7ABF216C15FA}"/>
          </ac:spMkLst>
        </pc:spChg>
      </pc:sldChg>
      <pc:sldChg chg="addSp modSp mod">
        <pc:chgData name="Jonathan White" userId="85e06418-59bd-47e0-a045-7cb64a79f74f" providerId="ADAL" clId="{5DB7DCF2-97BD-4172-9D1F-4C6DBC69FE74}" dt="2026-04-20T16:18:55.518" v="924" actId="1036"/>
        <pc:sldMkLst>
          <pc:docMk/>
          <pc:sldMk cId="0" sldId="260"/>
        </pc:sldMkLst>
        <pc:spChg chg="mod">
          <ac:chgData name="Jonathan White" userId="85e06418-59bd-47e0-a045-7cb64a79f74f" providerId="ADAL" clId="{5DB7DCF2-97BD-4172-9D1F-4C6DBC69FE74}" dt="2026-04-01T17:26:27.763" v="569" actId="164"/>
          <ac:spMkLst>
            <pc:docMk/>
            <pc:sldMk cId="0" sldId="260"/>
            <ac:spMk id="4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26:27.763" v="569" actId="164"/>
          <ac:spMkLst>
            <pc:docMk/>
            <pc:sldMk cId="0" sldId="260"/>
            <ac:spMk id="5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26:27.763" v="569" actId="164"/>
          <ac:spMkLst>
            <pc:docMk/>
            <pc:sldMk cId="0" sldId="260"/>
            <ac:spMk id="6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26:27.763" v="569" actId="164"/>
          <ac:spMkLst>
            <pc:docMk/>
            <pc:sldMk cId="0" sldId="260"/>
            <ac:spMk id="7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26:55.276" v="573" actId="207"/>
          <ac:spMkLst>
            <pc:docMk/>
            <pc:sldMk cId="0" sldId="260"/>
            <ac:spMk id="8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26:23.011" v="568" actId="164"/>
          <ac:spMkLst>
            <pc:docMk/>
            <pc:sldMk cId="0" sldId="260"/>
            <ac:spMk id="9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26:23.011" v="568" actId="164"/>
          <ac:spMkLst>
            <pc:docMk/>
            <pc:sldMk cId="0" sldId="260"/>
            <ac:spMk id="10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26:23.011" v="568" actId="164"/>
          <ac:spMkLst>
            <pc:docMk/>
            <pc:sldMk cId="0" sldId="260"/>
            <ac:spMk id="11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26:23.011" v="568" actId="164"/>
          <ac:spMkLst>
            <pc:docMk/>
            <pc:sldMk cId="0" sldId="260"/>
            <ac:spMk id="12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27:01.745" v="574" actId="207"/>
          <ac:spMkLst>
            <pc:docMk/>
            <pc:sldMk cId="0" sldId="260"/>
            <ac:spMk id="13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0T16:17:36.886" v="645" actId="12789"/>
          <ac:spMkLst>
            <pc:docMk/>
            <pc:sldMk cId="0" sldId="260"/>
            <ac:spMk id="14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0T16:17:36.886" v="645" actId="12789"/>
          <ac:spMkLst>
            <pc:docMk/>
            <pc:sldMk cId="0" sldId="260"/>
            <ac:spMk id="15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0T16:17:36.886" v="645" actId="12789"/>
          <ac:spMkLst>
            <pc:docMk/>
            <pc:sldMk cId="0" sldId="260"/>
            <ac:spMk id="16" creationId="{00000000-0000-0000-0000-000000000000}"/>
          </ac:spMkLst>
        </pc:spChg>
        <pc:spChg chg="add mod">
          <ac:chgData name="Jonathan White" userId="85e06418-59bd-47e0-a045-7cb64a79f74f" providerId="ADAL" clId="{5DB7DCF2-97BD-4172-9D1F-4C6DBC69FE74}" dt="2026-04-01T17:26:13.791" v="563" actId="164"/>
          <ac:spMkLst>
            <pc:docMk/>
            <pc:sldMk cId="0" sldId="260"/>
            <ac:spMk id="17" creationId="{AE7A9DCC-CE33-67AA-BF06-FF9D32CAB859}"/>
          </ac:spMkLst>
        </pc:spChg>
        <pc:spChg chg="add mod">
          <ac:chgData name="Jonathan White" userId="85e06418-59bd-47e0-a045-7cb64a79f74f" providerId="ADAL" clId="{5DB7DCF2-97BD-4172-9D1F-4C6DBC69FE74}" dt="2026-04-01T17:26:13.791" v="563" actId="164"/>
          <ac:spMkLst>
            <pc:docMk/>
            <pc:sldMk cId="0" sldId="260"/>
            <ac:spMk id="18" creationId="{784B92CB-BC89-4B00-1D43-3224726CB1D4}"/>
          </ac:spMkLst>
        </pc:spChg>
        <pc:spChg chg="add mod">
          <ac:chgData name="Jonathan White" userId="85e06418-59bd-47e0-a045-7cb64a79f74f" providerId="ADAL" clId="{5DB7DCF2-97BD-4172-9D1F-4C6DBC69FE74}" dt="2026-04-01T17:27:15.120" v="578" actId="403"/>
          <ac:spMkLst>
            <pc:docMk/>
            <pc:sldMk cId="0" sldId="260"/>
            <ac:spMk id="19" creationId="{852878B2-1669-A224-203B-20DE9756BEF1}"/>
          </ac:spMkLst>
        </pc:spChg>
        <pc:spChg chg="add mod">
          <ac:chgData name="Jonathan White" userId="85e06418-59bd-47e0-a045-7cb64a79f74f" providerId="ADAL" clId="{5DB7DCF2-97BD-4172-9D1F-4C6DBC69FE74}" dt="2026-04-20T16:17:43.897" v="646" actId="1037"/>
          <ac:spMkLst>
            <pc:docMk/>
            <pc:sldMk cId="0" sldId="260"/>
            <ac:spMk id="20" creationId="{0A486922-5C23-A5F0-2A38-43CC985E5175}"/>
          </ac:spMkLst>
        </pc:spChg>
        <pc:grpChg chg="add mod">
          <ac:chgData name="Jonathan White" userId="85e06418-59bd-47e0-a045-7cb64a79f74f" providerId="ADAL" clId="{5DB7DCF2-97BD-4172-9D1F-4C6DBC69FE74}" dt="2026-04-20T16:18:53.835" v="916" actId="1035"/>
          <ac:grpSpMkLst>
            <pc:docMk/>
            <pc:sldMk cId="0" sldId="260"/>
            <ac:grpSpMk id="21" creationId="{BD15A000-ED07-8374-794C-C18EA0441F97}"/>
          </ac:grpSpMkLst>
        </pc:grpChg>
        <pc:grpChg chg="add mod">
          <ac:chgData name="Jonathan White" userId="85e06418-59bd-47e0-a045-7cb64a79f74f" providerId="ADAL" clId="{5DB7DCF2-97BD-4172-9D1F-4C6DBC69FE74}" dt="2026-04-20T16:18:54.702" v="921" actId="1035"/>
          <ac:grpSpMkLst>
            <pc:docMk/>
            <pc:sldMk cId="0" sldId="260"/>
            <ac:grpSpMk id="22" creationId="{C7E93B60-929B-2CC8-2A7D-AB5C3F1A2846}"/>
          </ac:grpSpMkLst>
        </pc:grpChg>
        <pc:grpChg chg="add mod">
          <ac:chgData name="Jonathan White" userId="85e06418-59bd-47e0-a045-7cb64a79f74f" providerId="ADAL" clId="{5DB7DCF2-97BD-4172-9D1F-4C6DBC69FE74}" dt="2026-04-20T16:18:55.518" v="924" actId="1036"/>
          <ac:grpSpMkLst>
            <pc:docMk/>
            <pc:sldMk cId="0" sldId="260"/>
            <ac:grpSpMk id="23" creationId="{7442437A-AAAE-861B-EC16-68C03AFBB668}"/>
          </ac:grpSpMkLst>
        </pc:grpChg>
        <pc:grpChg chg="add mod">
          <ac:chgData name="Jonathan White" userId="85e06418-59bd-47e0-a045-7cb64a79f74f" providerId="ADAL" clId="{5DB7DCF2-97BD-4172-9D1F-4C6DBC69FE74}" dt="2026-04-20T16:18:55.518" v="924" actId="1036"/>
          <ac:grpSpMkLst>
            <pc:docMk/>
            <pc:sldMk cId="0" sldId="260"/>
            <ac:grpSpMk id="24" creationId="{3A5561C0-7407-6B3E-AA3F-5D58C6A0CC63}"/>
          </ac:grpSpMkLst>
        </pc:grpChg>
      </pc:sldChg>
      <pc:sldChg chg="modSp mod">
        <pc:chgData name="Jonathan White" userId="85e06418-59bd-47e0-a045-7cb64a79f74f" providerId="ADAL" clId="{5DB7DCF2-97BD-4172-9D1F-4C6DBC69FE74}" dt="2026-04-01T17:21:18.196" v="531" actId="6549"/>
        <pc:sldMkLst>
          <pc:docMk/>
          <pc:sldMk cId="0" sldId="261"/>
        </pc:sldMkLst>
        <pc:spChg chg="mod">
          <ac:chgData name="Jonathan White" userId="85e06418-59bd-47e0-a045-7cb64a79f74f" providerId="ADAL" clId="{5DB7DCF2-97BD-4172-9D1F-4C6DBC69FE74}" dt="2026-04-01T17:11:09.712" v="429" actId="403"/>
          <ac:spMkLst>
            <pc:docMk/>
            <pc:sldMk cId="0" sldId="261"/>
            <ac:spMk id="4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21:08.920" v="522" actId="6549"/>
          <ac:spMkLst>
            <pc:docMk/>
            <pc:sldMk cId="0" sldId="261"/>
            <ac:spMk id="7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0:56.485" v="427" actId="403"/>
          <ac:spMkLst>
            <pc:docMk/>
            <pc:sldMk cId="0" sldId="261"/>
            <ac:spMk id="8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21:12.478" v="525" actId="6549"/>
          <ac:spMkLst>
            <pc:docMk/>
            <pc:sldMk cId="0" sldId="261"/>
            <ac:spMk id="11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0:56.485" v="427" actId="403"/>
          <ac:spMkLst>
            <pc:docMk/>
            <pc:sldMk cId="0" sldId="261"/>
            <ac:spMk id="12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21:15.268" v="528" actId="6549"/>
          <ac:spMkLst>
            <pc:docMk/>
            <pc:sldMk cId="0" sldId="261"/>
            <ac:spMk id="15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0:56.485" v="427" actId="403"/>
          <ac:spMkLst>
            <pc:docMk/>
            <pc:sldMk cId="0" sldId="261"/>
            <ac:spMk id="16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21:18.196" v="531" actId="6549"/>
          <ac:spMkLst>
            <pc:docMk/>
            <pc:sldMk cId="0" sldId="261"/>
            <ac:spMk id="19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0:56.485" v="427" actId="403"/>
          <ac:spMkLst>
            <pc:docMk/>
            <pc:sldMk cId="0" sldId="261"/>
            <ac:spMk id="20" creationId="{00000000-0000-0000-0000-000000000000}"/>
          </ac:spMkLst>
        </pc:spChg>
      </pc:sldChg>
      <pc:sldChg chg="modSp mod">
        <pc:chgData name="Jonathan White" userId="85e06418-59bd-47e0-a045-7cb64a79f74f" providerId="ADAL" clId="{5DB7DCF2-97BD-4172-9D1F-4C6DBC69FE74}" dt="2026-04-01T17:27:43.973" v="579" actId="122"/>
        <pc:sldMkLst>
          <pc:docMk/>
          <pc:sldMk cId="0" sldId="264"/>
        </pc:sldMkLst>
        <pc:spChg chg="mod">
          <ac:chgData name="Jonathan White" userId="85e06418-59bd-47e0-a045-7cb64a79f74f" providerId="ADAL" clId="{5DB7DCF2-97BD-4172-9D1F-4C6DBC69FE74}" dt="2026-04-01T17:27:43.973" v="579" actId="122"/>
          <ac:spMkLst>
            <pc:docMk/>
            <pc:sldMk cId="0" sldId="264"/>
            <ac:spMk id="4" creationId="{00000000-0000-0000-0000-000000000000}"/>
          </ac:spMkLst>
        </pc:spChg>
      </pc:sldChg>
      <pc:sldChg chg="modSp mod">
        <pc:chgData name="Jonathan White" userId="85e06418-59bd-47e0-a045-7cb64a79f74f" providerId="ADAL" clId="{5DB7DCF2-97BD-4172-9D1F-4C6DBC69FE74}" dt="2026-04-01T17:11:59.083" v="450" actId="20577"/>
        <pc:sldMkLst>
          <pc:docMk/>
          <pc:sldMk cId="0" sldId="265"/>
        </pc:sldMkLst>
        <pc:spChg chg="mod">
          <ac:chgData name="Jonathan White" userId="85e06418-59bd-47e0-a045-7cb64a79f74f" providerId="ADAL" clId="{5DB7DCF2-97BD-4172-9D1F-4C6DBC69FE74}" dt="2026-04-01T17:11:37.967" v="435" actId="403"/>
          <ac:spMkLst>
            <pc:docMk/>
            <pc:sldMk cId="0" sldId="265"/>
            <ac:spMk id="7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1:48.601" v="444" actId="1035"/>
          <ac:spMkLst>
            <pc:docMk/>
            <pc:sldMk cId="0" sldId="265"/>
            <ac:spMk id="8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1:37.967" v="435" actId="403"/>
          <ac:spMkLst>
            <pc:docMk/>
            <pc:sldMk cId="0" sldId="265"/>
            <ac:spMk id="12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1:48.601" v="444" actId="1035"/>
          <ac:spMkLst>
            <pc:docMk/>
            <pc:sldMk cId="0" sldId="265"/>
            <ac:spMk id="13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1:37.967" v="435" actId="403"/>
          <ac:spMkLst>
            <pc:docMk/>
            <pc:sldMk cId="0" sldId="265"/>
            <ac:spMk id="17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1:44.614" v="440" actId="1035"/>
          <ac:spMkLst>
            <pc:docMk/>
            <pc:sldMk cId="0" sldId="265"/>
            <ac:spMk id="18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1:37.967" v="435" actId="403"/>
          <ac:spMkLst>
            <pc:docMk/>
            <pc:sldMk cId="0" sldId="265"/>
            <ac:spMk id="22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1:44.614" v="440" actId="1035"/>
          <ac:spMkLst>
            <pc:docMk/>
            <pc:sldMk cId="0" sldId="265"/>
            <ac:spMk id="23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1:37.967" v="435" actId="403"/>
          <ac:spMkLst>
            <pc:docMk/>
            <pc:sldMk cId="0" sldId="265"/>
            <ac:spMk id="27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1:51.654" v="448" actId="1035"/>
          <ac:spMkLst>
            <pc:docMk/>
            <pc:sldMk cId="0" sldId="265"/>
            <ac:spMk id="28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1:37.967" v="435" actId="403"/>
          <ac:spMkLst>
            <pc:docMk/>
            <pc:sldMk cId="0" sldId="265"/>
            <ac:spMk id="32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1:59.083" v="450" actId="20577"/>
          <ac:spMkLst>
            <pc:docMk/>
            <pc:sldMk cId="0" sldId="265"/>
            <ac:spMk id="33" creationId="{00000000-0000-0000-0000-000000000000}"/>
          </ac:spMkLst>
        </pc:spChg>
      </pc:sldChg>
      <pc:sldChg chg="modSp mod">
        <pc:chgData name="Jonathan White" userId="85e06418-59bd-47e0-a045-7cb64a79f74f" providerId="ADAL" clId="{5DB7DCF2-97BD-4172-9D1F-4C6DBC69FE74}" dt="2026-04-02T13:54:51.267" v="626" actId="122"/>
        <pc:sldMkLst>
          <pc:docMk/>
          <pc:sldMk cId="0" sldId="266"/>
        </pc:sldMkLst>
        <pc:spChg chg="mod">
          <ac:chgData name="Jonathan White" userId="85e06418-59bd-47e0-a045-7cb64a79f74f" providerId="ADAL" clId="{5DB7DCF2-97BD-4172-9D1F-4C6DBC69FE74}" dt="2026-04-02T13:54:51.267" v="626" actId="122"/>
          <ac:spMkLst>
            <pc:docMk/>
            <pc:sldMk cId="0" sldId="266"/>
            <ac:spMk id="4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2:37.242" v="455" actId="403"/>
          <ac:spMkLst>
            <pc:docMk/>
            <pc:sldMk cId="0" sldId="266"/>
            <ac:spMk id="5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2:37.242" v="455" actId="403"/>
          <ac:spMkLst>
            <pc:docMk/>
            <pc:sldMk cId="0" sldId="266"/>
            <ac:spMk id="6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2:37.242" v="455" actId="403"/>
          <ac:spMkLst>
            <pc:docMk/>
            <pc:sldMk cId="0" sldId="266"/>
            <ac:spMk id="7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3:01.298" v="458" actId="207"/>
          <ac:spMkLst>
            <pc:docMk/>
            <pc:sldMk cId="0" sldId="266"/>
            <ac:spMk id="8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2:37.242" v="455" actId="403"/>
          <ac:spMkLst>
            <pc:docMk/>
            <pc:sldMk cId="0" sldId="266"/>
            <ac:spMk id="10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2:37.242" v="455" actId="403"/>
          <ac:spMkLst>
            <pc:docMk/>
            <pc:sldMk cId="0" sldId="266"/>
            <ac:spMk id="11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2:59.034" v="457" actId="207"/>
          <ac:spMkLst>
            <pc:docMk/>
            <pc:sldMk cId="0" sldId="266"/>
            <ac:spMk id="12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2:37.242" v="455" actId="403"/>
          <ac:spMkLst>
            <pc:docMk/>
            <pc:sldMk cId="0" sldId="266"/>
            <ac:spMk id="13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3:07.121" v="460" actId="404"/>
          <ac:spMkLst>
            <pc:docMk/>
            <pc:sldMk cId="0" sldId="266"/>
            <ac:spMk id="15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2:56.203" v="456" actId="207"/>
          <ac:spMkLst>
            <pc:docMk/>
            <pc:sldMk cId="0" sldId="266"/>
            <ac:spMk id="16" creationId="{00000000-0000-0000-0000-000000000000}"/>
          </ac:spMkLst>
        </pc:spChg>
      </pc:sldChg>
      <pc:sldChg chg="modSp mod">
        <pc:chgData name="Jonathan White" userId="85e06418-59bd-47e0-a045-7cb64a79f74f" providerId="ADAL" clId="{5DB7DCF2-97BD-4172-9D1F-4C6DBC69FE74}" dt="2026-04-01T17:15:23.584" v="479" actId="207"/>
        <pc:sldMkLst>
          <pc:docMk/>
          <pc:sldMk cId="0" sldId="268"/>
        </pc:sldMkLst>
        <pc:spChg chg="mod">
          <ac:chgData name="Jonathan White" userId="85e06418-59bd-47e0-a045-7cb64a79f74f" providerId="ADAL" clId="{5DB7DCF2-97BD-4172-9D1F-4C6DBC69FE74}" dt="2026-04-01T17:15:23.584" v="479" actId="207"/>
          <ac:spMkLst>
            <pc:docMk/>
            <pc:sldMk cId="0" sldId="268"/>
            <ac:spMk id="6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4:19.449" v="474" actId="404"/>
          <ac:spMkLst>
            <pc:docMk/>
            <pc:sldMk cId="0" sldId="268"/>
            <ac:spMk id="7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4:24.663" v="475" actId="403"/>
          <ac:spMkLst>
            <pc:docMk/>
            <pc:sldMk cId="0" sldId="268"/>
            <ac:spMk id="10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4:19.449" v="474" actId="404"/>
          <ac:spMkLst>
            <pc:docMk/>
            <pc:sldMk cId="0" sldId="268"/>
            <ac:spMk id="11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4:11.725" v="470" actId="404"/>
          <ac:spMkLst>
            <pc:docMk/>
            <pc:sldMk cId="0" sldId="268"/>
            <ac:spMk id="14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4:19.449" v="474" actId="404"/>
          <ac:spMkLst>
            <pc:docMk/>
            <pc:sldMk cId="0" sldId="268"/>
            <ac:spMk id="15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4:58.085" v="477" actId="207"/>
          <ac:spMkLst>
            <pc:docMk/>
            <pc:sldMk cId="0" sldId="268"/>
            <ac:spMk id="18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4:19.449" v="474" actId="404"/>
          <ac:spMkLst>
            <pc:docMk/>
            <pc:sldMk cId="0" sldId="268"/>
            <ac:spMk id="19" creationId="{00000000-0000-0000-0000-000000000000}"/>
          </ac:spMkLst>
        </pc:spChg>
      </pc:sldChg>
      <pc:sldChg chg="modSp mod">
        <pc:chgData name="Jonathan White" userId="85e06418-59bd-47e0-a045-7cb64a79f74f" providerId="ADAL" clId="{5DB7DCF2-97BD-4172-9D1F-4C6DBC69FE74}" dt="2026-04-01T17:16:18.322" v="486" actId="20577"/>
        <pc:sldMkLst>
          <pc:docMk/>
          <pc:sldMk cId="0" sldId="269"/>
        </pc:sldMkLst>
        <pc:spChg chg="mod">
          <ac:chgData name="Jonathan White" userId="85e06418-59bd-47e0-a045-7cb64a79f74f" providerId="ADAL" clId="{5DB7DCF2-97BD-4172-9D1F-4C6DBC69FE74}" dt="2026-04-01T17:15:56.421" v="483" actId="404"/>
          <ac:spMkLst>
            <pc:docMk/>
            <pc:sldMk cId="0" sldId="269"/>
            <ac:spMk id="6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6:02.408" v="484" actId="14100"/>
          <ac:spMkLst>
            <pc:docMk/>
            <pc:sldMk cId="0" sldId="269"/>
            <ac:spMk id="7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5:56.421" v="483" actId="404"/>
          <ac:spMkLst>
            <pc:docMk/>
            <pc:sldMk cId="0" sldId="269"/>
            <ac:spMk id="10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6:02.408" v="484" actId="14100"/>
          <ac:spMkLst>
            <pc:docMk/>
            <pc:sldMk cId="0" sldId="269"/>
            <ac:spMk id="11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5:56.421" v="483" actId="404"/>
          <ac:spMkLst>
            <pc:docMk/>
            <pc:sldMk cId="0" sldId="269"/>
            <ac:spMk id="14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6:02.408" v="484" actId="14100"/>
          <ac:spMkLst>
            <pc:docMk/>
            <pc:sldMk cId="0" sldId="269"/>
            <ac:spMk id="15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5:56.421" v="483" actId="404"/>
          <ac:spMkLst>
            <pc:docMk/>
            <pc:sldMk cId="0" sldId="269"/>
            <ac:spMk id="18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6:18.322" v="486" actId="20577"/>
          <ac:spMkLst>
            <pc:docMk/>
            <pc:sldMk cId="0" sldId="269"/>
            <ac:spMk id="19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5:56.421" v="483" actId="404"/>
          <ac:spMkLst>
            <pc:docMk/>
            <pc:sldMk cId="0" sldId="269"/>
            <ac:spMk id="22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6:02.408" v="484" actId="14100"/>
          <ac:spMkLst>
            <pc:docMk/>
            <pc:sldMk cId="0" sldId="269"/>
            <ac:spMk id="23" creationId="{00000000-0000-0000-0000-000000000000}"/>
          </ac:spMkLst>
        </pc:spChg>
      </pc:sldChg>
      <pc:sldChg chg="modSp mod">
        <pc:chgData name="Jonathan White" userId="85e06418-59bd-47e0-a045-7cb64a79f74f" providerId="ADAL" clId="{5DB7DCF2-97BD-4172-9D1F-4C6DBC69FE74}" dt="2026-04-01T17:16:56.176" v="489" actId="207"/>
        <pc:sldMkLst>
          <pc:docMk/>
          <pc:sldMk cId="0" sldId="270"/>
        </pc:sldMkLst>
        <pc:spChg chg="mod">
          <ac:chgData name="Jonathan White" userId="85e06418-59bd-47e0-a045-7cb64a79f74f" providerId="ADAL" clId="{5DB7DCF2-97BD-4172-9D1F-4C6DBC69FE74}" dt="2026-04-01T17:16:44.243" v="488" actId="403"/>
          <ac:spMkLst>
            <pc:docMk/>
            <pc:sldMk cId="0" sldId="270"/>
            <ac:spMk id="7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6:56.176" v="489" actId="207"/>
          <ac:spMkLst>
            <pc:docMk/>
            <pc:sldMk cId="0" sldId="270"/>
            <ac:spMk id="8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6:44.243" v="488" actId="403"/>
          <ac:spMkLst>
            <pc:docMk/>
            <pc:sldMk cId="0" sldId="270"/>
            <ac:spMk id="12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6:56.176" v="489" actId="207"/>
          <ac:spMkLst>
            <pc:docMk/>
            <pc:sldMk cId="0" sldId="270"/>
            <ac:spMk id="13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6:44.243" v="488" actId="403"/>
          <ac:spMkLst>
            <pc:docMk/>
            <pc:sldMk cId="0" sldId="270"/>
            <ac:spMk id="17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6:56.176" v="489" actId="207"/>
          <ac:spMkLst>
            <pc:docMk/>
            <pc:sldMk cId="0" sldId="270"/>
            <ac:spMk id="18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6:44.243" v="488" actId="403"/>
          <ac:spMkLst>
            <pc:docMk/>
            <pc:sldMk cId="0" sldId="270"/>
            <ac:spMk id="22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6:56.176" v="489" actId="207"/>
          <ac:spMkLst>
            <pc:docMk/>
            <pc:sldMk cId="0" sldId="270"/>
            <ac:spMk id="23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6:44.243" v="488" actId="403"/>
          <ac:spMkLst>
            <pc:docMk/>
            <pc:sldMk cId="0" sldId="270"/>
            <ac:spMk id="27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6:56.176" v="489" actId="207"/>
          <ac:spMkLst>
            <pc:docMk/>
            <pc:sldMk cId="0" sldId="270"/>
            <ac:spMk id="28" creationId="{00000000-0000-0000-0000-000000000000}"/>
          </ac:spMkLst>
        </pc:spChg>
      </pc:sldChg>
      <pc:sldChg chg="modSp mod">
        <pc:chgData name="Jonathan White" userId="85e06418-59bd-47e0-a045-7cb64a79f74f" providerId="ADAL" clId="{5DB7DCF2-97BD-4172-9D1F-4C6DBC69FE74}" dt="2026-04-01T17:27:50.030" v="580" actId="122"/>
        <pc:sldMkLst>
          <pc:docMk/>
          <pc:sldMk cId="0" sldId="271"/>
        </pc:sldMkLst>
        <pc:spChg chg="mod">
          <ac:chgData name="Jonathan White" userId="85e06418-59bd-47e0-a045-7cb64a79f74f" providerId="ADAL" clId="{5DB7DCF2-97BD-4172-9D1F-4C6DBC69FE74}" dt="2026-04-01T17:27:50.030" v="580" actId="122"/>
          <ac:spMkLst>
            <pc:docMk/>
            <pc:sldMk cId="0" sldId="271"/>
            <ac:spMk id="4" creationId="{00000000-0000-0000-0000-000000000000}"/>
          </ac:spMkLst>
        </pc:spChg>
      </pc:sldChg>
      <pc:sldChg chg="modSp mod">
        <pc:chgData name="Jonathan White" userId="85e06418-59bd-47e0-a045-7cb64a79f74f" providerId="ADAL" clId="{5DB7DCF2-97BD-4172-9D1F-4C6DBC69FE74}" dt="2026-04-01T17:27:54.506" v="581" actId="122"/>
        <pc:sldMkLst>
          <pc:docMk/>
          <pc:sldMk cId="0" sldId="273"/>
        </pc:sldMkLst>
        <pc:spChg chg="mod">
          <ac:chgData name="Jonathan White" userId="85e06418-59bd-47e0-a045-7cb64a79f74f" providerId="ADAL" clId="{5DB7DCF2-97BD-4172-9D1F-4C6DBC69FE74}" dt="2026-04-01T17:27:54.506" v="581" actId="122"/>
          <ac:spMkLst>
            <pc:docMk/>
            <pc:sldMk cId="0" sldId="273"/>
            <ac:spMk id="4" creationId="{00000000-0000-0000-0000-000000000000}"/>
          </ac:spMkLst>
        </pc:spChg>
      </pc:sldChg>
      <pc:sldChg chg="modSp mod">
        <pc:chgData name="Jonathan White" userId="85e06418-59bd-47e0-a045-7cb64a79f74f" providerId="ADAL" clId="{5DB7DCF2-97BD-4172-9D1F-4C6DBC69FE74}" dt="2026-04-01T17:17:37.955" v="499" actId="403"/>
        <pc:sldMkLst>
          <pc:docMk/>
          <pc:sldMk cId="0" sldId="274"/>
        </pc:sldMkLst>
        <pc:spChg chg="mod">
          <ac:chgData name="Jonathan White" userId="85e06418-59bd-47e0-a045-7cb64a79f74f" providerId="ADAL" clId="{5DB7DCF2-97BD-4172-9D1F-4C6DBC69FE74}" dt="2026-04-01T17:17:37.955" v="499" actId="403"/>
          <ac:spMkLst>
            <pc:docMk/>
            <pc:sldMk cId="0" sldId="274"/>
            <ac:spMk id="4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7:37.955" v="499" actId="403"/>
          <ac:spMkLst>
            <pc:docMk/>
            <pc:sldMk cId="0" sldId="274"/>
            <ac:spMk id="7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7:37.955" v="499" actId="403"/>
          <ac:spMkLst>
            <pc:docMk/>
            <pc:sldMk cId="0" sldId="274"/>
            <ac:spMk id="9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7:37.955" v="499" actId="403"/>
          <ac:spMkLst>
            <pc:docMk/>
            <pc:sldMk cId="0" sldId="274"/>
            <ac:spMk id="11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7:37.955" v="499" actId="403"/>
          <ac:spMkLst>
            <pc:docMk/>
            <pc:sldMk cId="0" sldId="274"/>
            <ac:spMk id="18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7:37.955" v="499" actId="403"/>
          <ac:spMkLst>
            <pc:docMk/>
            <pc:sldMk cId="0" sldId="274"/>
            <ac:spMk id="25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7:37.955" v="499" actId="403"/>
          <ac:spMkLst>
            <pc:docMk/>
            <pc:sldMk cId="0" sldId="274"/>
            <ac:spMk id="27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7:37.955" v="499" actId="403"/>
          <ac:spMkLst>
            <pc:docMk/>
            <pc:sldMk cId="0" sldId="274"/>
            <ac:spMk id="29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7:37.955" v="499" actId="403"/>
          <ac:spMkLst>
            <pc:docMk/>
            <pc:sldMk cId="0" sldId="274"/>
            <ac:spMk id="31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7:37.955" v="499" actId="403"/>
          <ac:spMkLst>
            <pc:docMk/>
            <pc:sldMk cId="0" sldId="274"/>
            <ac:spMk id="32" creationId="{00000000-0000-0000-0000-000000000000}"/>
          </ac:spMkLst>
        </pc:spChg>
      </pc:sldChg>
      <pc:sldChg chg="modSp mod">
        <pc:chgData name="Jonathan White" userId="85e06418-59bd-47e0-a045-7cb64a79f74f" providerId="ADAL" clId="{5DB7DCF2-97BD-4172-9D1F-4C6DBC69FE74}" dt="2026-04-01T17:17:50.276" v="501" actId="403"/>
        <pc:sldMkLst>
          <pc:docMk/>
          <pc:sldMk cId="0" sldId="275"/>
        </pc:sldMkLst>
        <pc:spChg chg="mod">
          <ac:chgData name="Jonathan White" userId="85e06418-59bd-47e0-a045-7cb64a79f74f" providerId="ADAL" clId="{5DB7DCF2-97BD-4172-9D1F-4C6DBC69FE74}" dt="2026-04-01T17:17:50.276" v="501" actId="403"/>
          <ac:spMkLst>
            <pc:docMk/>
            <pc:sldMk cId="0" sldId="275"/>
            <ac:spMk id="4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7:50.276" v="501" actId="403"/>
          <ac:spMkLst>
            <pc:docMk/>
            <pc:sldMk cId="0" sldId="275"/>
            <ac:spMk id="6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7:50.276" v="501" actId="403"/>
          <ac:spMkLst>
            <pc:docMk/>
            <pc:sldMk cId="0" sldId="275"/>
            <ac:spMk id="7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7:50.276" v="501" actId="403"/>
          <ac:spMkLst>
            <pc:docMk/>
            <pc:sldMk cId="0" sldId="275"/>
            <ac:spMk id="9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7:50.276" v="501" actId="403"/>
          <ac:spMkLst>
            <pc:docMk/>
            <pc:sldMk cId="0" sldId="275"/>
            <ac:spMk id="13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7:50.276" v="501" actId="403"/>
          <ac:spMkLst>
            <pc:docMk/>
            <pc:sldMk cId="0" sldId="275"/>
            <ac:spMk id="15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7:50.276" v="501" actId="403"/>
          <ac:spMkLst>
            <pc:docMk/>
            <pc:sldMk cId="0" sldId="275"/>
            <ac:spMk id="17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7:50.276" v="501" actId="403"/>
          <ac:spMkLst>
            <pc:docMk/>
            <pc:sldMk cId="0" sldId="275"/>
            <ac:spMk id="19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7:50.276" v="501" actId="403"/>
          <ac:spMkLst>
            <pc:docMk/>
            <pc:sldMk cId="0" sldId="275"/>
            <ac:spMk id="20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1T17:17:50.276" v="501" actId="403"/>
          <ac:spMkLst>
            <pc:docMk/>
            <pc:sldMk cId="0" sldId="275"/>
            <ac:spMk id="24" creationId="{00000000-0000-0000-0000-000000000000}"/>
          </ac:spMkLst>
        </pc:spChg>
      </pc:sldChg>
      <pc:sldChg chg="addSp delSp modSp mod">
        <pc:chgData name="Jonathan White" userId="85e06418-59bd-47e0-a045-7cb64a79f74f" providerId="ADAL" clId="{5DB7DCF2-97BD-4172-9D1F-4C6DBC69FE74}" dt="2026-04-02T14:44:38.968" v="633"/>
        <pc:sldMkLst>
          <pc:docMk/>
          <pc:sldMk cId="0" sldId="276"/>
        </pc:sldMkLst>
        <pc:spChg chg="add mod">
          <ac:chgData name="Jonathan White" userId="85e06418-59bd-47e0-a045-7cb64a79f74f" providerId="ADAL" clId="{5DB7DCF2-97BD-4172-9D1F-4C6DBC69FE74}" dt="2026-04-02T14:44:38.968" v="633"/>
          <ac:spMkLst>
            <pc:docMk/>
            <pc:sldMk cId="0" sldId="276"/>
            <ac:spMk id="39" creationId="{F397344F-E005-EAF2-D54D-D6F3EF2CE388}"/>
          </ac:spMkLst>
        </pc:spChg>
        <pc:spChg chg="add mod">
          <ac:chgData name="Jonathan White" userId="85e06418-59bd-47e0-a045-7cb64a79f74f" providerId="ADAL" clId="{5DB7DCF2-97BD-4172-9D1F-4C6DBC69FE74}" dt="2026-04-02T14:44:38.968" v="633"/>
          <ac:spMkLst>
            <pc:docMk/>
            <pc:sldMk cId="0" sldId="276"/>
            <ac:spMk id="40" creationId="{A853F2FE-1F2A-DFF5-5C46-05FCF775074B}"/>
          </ac:spMkLst>
        </pc:spChg>
        <pc:spChg chg="add mod">
          <ac:chgData name="Jonathan White" userId="85e06418-59bd-47e0-a045-7cb64a79f74f" providerId="ADAL" clId="{5DB7DCF2-97BD-4172-9D1F-4C6DBC69FE74}" dt="2026-04-02T14:44:38.968" v="633"/>
          <ac:spMkLst>
            <pc:docMk/>
            <pc:sldMk cId="0" sldId="276"/>
            <ac:spMk id="44" creationId="{C3A5AB82-7C2E-D6FB-C947-76F8646F32DA}"/>
          </ac:spMkLst>
        </pc:spChg>
        <pc:spChg chg="add mod">
          <ac:chgData name="Jonathan White" userId="85e06418-59bd-47e0-a045-7cb64a79f74f" providerId="ADAL" clId="{5DB7DCF2-97BD-4172-9D1F-4C6DBC69FE74}" dt="2026-04-02T14:44:38.968" v="633"/>
          <ac:spMkLst>
            <pc:docMk/>
            <pc:sldMk cId="0" sldId="276"/>
            <ac:spMk id="45" creationId="{D94E9403-F610-4CBF-074C-EE4A088CF7E4}"/>
          </ac:spMkLst>
        </pc:spChg>
        <pc:spChg chg="add mod">
          <ac:chgData name="Jonathan White" userId="85e06418-59bd-47e0-a045-7cb64a79f74f" providerId="ADAL" clId="{5DB7DCF2-97BD-4172-9D1F-4C6DBC69FE74}" dt="2026-04-02T14:44:38.968" v="633"/>
          <ac:spMkLst>
            <pc:docMk/>
            <pc:sldMk cId="0" sldId="276"/>
            <ac:spMk id="46" creationId="{DAD19997-EF82-660C-FD74-D62411DD9B17}"/>
          </ac:spMkLst>
        </pc:spChg>
        <pc:spChg chg="add mod">
          <ac:chgData name="Jonathan White" userId="85e06418-59bd-47e0-a045-7cb64a79f74f" providerId="ADAL" clId="{5DB7DCF2-97BD-4172-9D1F-4C6DBC69FE74}" dt="2026-04-02T14:44:38.968" v="633"/>
          <ac:spMkLst>
            <pc:docMk/>
            <pc:sldMk cId="0" sldId="276"/>
            <ac:spMk id="47" creationId="{98771601-F3A0-95C3-BBEF-D6DDAF2E0FD2}"/>
          </ac:spMkLst>
        </pc:spChg>
        <pc:spChg chg="add mod">
          <ac:chgData name="Jonathan White" userId="85e06418-59bd-47e0-a045-7cb64a79f74f" providerId="ADAL" clId="{5DB7DCF2-97BD-4172-9D1F-4C6DBC69FE74}" dt="2026-04-02T14:44:38.968" v="633"/>
          <ac:spMkLst>
            <pc:docMk/>
            <pc:sldMk cId="0" sldId="276"/>
            <ac:spMk id="49" creationId="{BB95F324-A8DE-9469-9D2D-739F55E91B21}"/>
          </ac:spMkLst>
        </pc:spChg>
        <pc:spChg chg="add mod">
          <ac:chgData name="Jonathan White" userId="85e06418-59bd-47e0-a045-7cb64a79f74f" providerId="ADAL" clId="{5DB7DCF2-97BD-4172-9D1F-4C6DBC69FE74}" dt="2026-04-02T14:44:38.968" v="633"/>
          <ac:spMkLst>
            <pc:docMk/>
            <pc:sldMk cId="0" sldId="276"/>
            <ac:spMk id="54" creationId="{2713D02D-C2F9-E180-D9E4-709489C4D983}"/>
          </ac:spMkLst>
        </pc:spChg>
        <pc:spChg chg="add mod">
          <ac:chgData name="Jonathan White" userId="85e06418-59bd-47e0-a045-7cb64a79f74f" providerId="ADAL" clId="{5DB7DCF2-97BD-4172-9D1F-4C6DBC69FE74}" dt="2026-04-02T14:44:38.968" v="633"/>
          <ac:spMkLst>
            <pc:docMk/>
            <pc:sldMk cId="0" sldId="276"/>
            <ac:spMk id="56" creationId="{0232F225-DCCC-BAFA-0532-BD09A6885EF1}"/>
          </ac:spMkLst>
        </pc:spChg>
        <pc:spChg chg="add mod">
          <ac:chgData name="Jonathan White" userId="85e06418-59bd-47e0-a045-7cb64a79f74f" providerId="ADAL" clId="{5DB7DCF2-97BD-4172-9D1F-4C6DBC69FE74}" dt="2026-04-02T14:44:38.968" v="633"/>
          <ac:spMkLst>
            <pc:docMk/>
            <pc:sldMk cId="0" sldId="276"/>
            <ac:spMk id="57" creationId="{F3CB9169-4B4A-1141-B365-C9D6A379C0E3}"/>
          </ac:spMkLst>
        </pc:spChg>
      </pc:sldChg>
      <pc:sldChg chg="addSp modSp mod">
        <pc:chgData name="Jonathan White" userId="85e06418-59bd-47e0-a045-7cb64a79f74f" providerId="ADAL" clId="{5DB7DCF2-97BD-4172-9D1F-4C6DBC69FE74}" dt="2026-04-28T13:52:34.368" v="1128" actId="1036"/>
        <pc:sldMkLst>
          <pc:docMk/>
          <pc:sldMk cId="3923824859" sldId="280"/>
        </pc:sldMkLst>
        <pc:spChg chg="mod">
          <ac:chgData name="Jonathan White" userId="85e06418-59bd-47e0-a045-7cb64a79f74f" providerId="ADAL" clId="{5DB7DCF2-97BD-4172-9D1F-4C6DBC69FE74}" dt="2026-04-20T16:16:56.014" v="640" actId="20577"/>
          <ac:spMkLst>
            <pc:docMk/>
            <pc:sldMk cId="3923824859" sldId="280"/>
            <ac:spMk id="2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8T13:52:29.099" v="1111" actId="14100"/>
          <ac:spMkLst>
            <pc:docMk/>
            <pc:sldMk cId="3923824859" sldId="280"/>
            <ac:spMk id="6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8T13:52:29.099" v="1111" actId="14100"/>
          <ac:spMkLst>
            <pc:docMk/>
            <pc:sldMk cId="3923824859" sldId="280"/>
            <ac:spMk id="7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2T13:53:51.986" v="618" actId="14100"/>
          <ac:spMkLst>
            <pc:docMk/>
            <pc:sldMk cId="3923824859" sldId="280"/>
            <ac:spMk id="8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2T13:53:32.193" v="605" actId="403"/>
          <ac:spMkLst>
            <pc:docMk/>
            <pc:sldMk cId="3923824859" sldId="280"/>
            <ac:spMk id="9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2T13:53:51.986" v="618" actId="14100"/>
          <ac:spMkLst>
            <pc:docMk/>
            <pc:sldMk cId="3923824859" sldId="280"/>
            <ac:spMk id="10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0T16:17:01.742" v="644" actId="20577"/>
          <ac:spMkLst>
            <pc:docMk/>
            <pc:sldMk cId="3923824859" sldId="280"/>
            <ac:spMk id="11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2T13:53:43.599" v="617" actId="1036"/>
          <ac:spMkLst>
            <pc:docMk/>
            <pc:sldMk cId="3923824859" sldId="280"/>
            <ac:spMk id="12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2T13:53:43.599" v="617" actId="1036"/>
          <ac:spMkLst>
            <pc:docMk/>
            <pc:sldMk cId="3923824859" sldId="280"/>
            <ac:spMk id="13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8T13:52:34.368" v="1128" actId="1036"/>
          <ac:spMkLst>
            <pc:docMk/>
            <pc:sldMk cId="3923824859" sldId="280"/>
            <ac:spMk id="14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8T13:52:34.368" v="1128" actId="1036"/>
          <ac:spMkLst>
            <pc:docMk/>
            <pc:sldMk cId="3923824859" sldId="280"/>
            <ac:spMk id="15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8T13:52:34.368" v="1128" actId="1036"/>
          <ac:spMkLst>
            <pc:docMk/>
            <pc:sldMk cId="3923824859" sldId="280"/>
            <ac:spMk id="16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8T13:52:34.368" v="1128" actId="1036"/>
          <ac:spMkLst>
            <pc:docMk/>
            <pc:sldMk cId="3923824859" sldId="280"/>
            <ac:spMk id="17" creationId="{00000000-0000-0000-0000-000000000000}"/>
          </ac:spMkLst>
        </pc:spChg>
      </pc:sldChg>
      <pc:sldChg chg="modSp mod">
        <pc:chgData name="Jonathan White" userId="85e06418-59bd-47e0-a045-7cb64a79f74f" providerId="ADAL" clId="{5DB7DCF2-97BD-4172-9D1F-4C6DBC69FE74}" dt="2026-04-20T16:24:09.008" v="1077" actId="1036"/>
        <pc:sldMkLst>
          <pc:docMk/>
          <pc:sldMk cId="4152609430" sldId="282"/>
        </pc:sldMkLst>
        <pc:spChg chg="mod">
          <ac:chgData name="Jonathan White" userId="85e06418-59bd-47e0-a045-7cb64a79f74f" providerId="ADAL" clId="{5DB7DCF2-97BD-4172-9D1F-4C6DBC69FE74}" dt="2026-04-02T13:54:16.001" v="622" actId="14100"/>
          <ac:spMkLst>
            <pc:docMk/>
            <pc:sldMk cId="4152609430" sldId="282"/>
            <ac:spMk id="2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02T13:54:38.879" v="625" actId="114"/>
          <ac:spMkLst>
            <pc:docMk/>
            <pc:sldMk cId="4152609430" sldId="282"/>
            <ac:spMk id="3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0T16:22:34.561" v="1035" actId="14100"/>
          <ac:spMkLst>
            <pc:docMk/>
            <pc:sldMk cId="4152609430" sldId="282"/>
            <ac:spMk id="6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0T16:21:09.669" v="1011" actId="403"/>
          <ac:spMkLst>
            <pc:docMk/>
            <pc:sldMk cId="4152609430" sldId="282"/>
            <ac:spMk id="7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0T16:23:06.341" v="1043" actId="242"/>
          <ac:spMkLst>
            <pc:docMk/>
            <pc:sldMk cId="4152609430" sldId="282"/>
            <ac:spMk id="8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0T16:22:34.561" v="1035" actId="14100"/>
          <ac:spMkLst>
            <pc:docMk/>
            <pc:sldMk cId="4152609430" sldId="282"/>
            <ac:spMk id="9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0T16:20:50.507" v="1004" actId="1038"/>
          <ac:spMkLst>
            <pc:docMk/>
            <pc:sldMk cId="4152609430" sldId="282"/>
            <ac:spMk id="10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0T16:23:06.341" v="1043" actId="242"/>
          <ac:spMkLst>
            <pc:docMk/>
            <pc:sldMk cId="4152609430" sldId="282"/>
            <ac:spMk id="11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0T16:22:34.561" v="1035" actId="14100"/>
          <ac:spMkLst>
            <pc:docMk/>
            <pc:sldMk cId="4152609430" sldId="282"/>
            <ac:spMk id="12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0T16:21:09.669" v="1011" actId="403"/>
          <ac:spMkLst>
            <pc:docMk/>
            <pc:sldMk cId="4152609430" sldId="282"/>
            <ac:spMk id="13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0T16:23:06.341" v="1043" actId="242"/>
          <ac:spMkLst>
            <pc:docMk/>
            <pc:sldMk cId="4152609430" sldId="282"/>
            <ac:spMk id="14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0T16:23:23.917" v="1053" actId="1035"/>
          <ac:spMkLst>
            <pc:docMk/>
            <pc:sldMk cId="4152609430" sldId="282"/>
            <ac:spMk id="15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0T16:23:23.917" v="1053" actId="1035"/>
          <ac:spMkLst>
            <pc:docMk/>
            <pc:sldMk cId="4152609430" sldId="282"/>
            <ac:spMk id="16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0T16:23:23.917" v="1053" actId="1035"/>
          <ac:spMkLst>
            <pc:docMk/>
            <pc:sldMk cId="4152609430" sldId="282"/>
            <ac:spMk id="17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0T16:23:23.917" v="1053" actId="1035"/>
          <ac:spMkLst>
            <pc:docMk/>
            <pc:sldMk cId="4152609430" sldId="282"/>
            <ac:spMk id="18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0T16:23:23.917" v="1053" actId="1035"/>
          <ac:spMkLst>
            <pc:docMk/>
            <pc:sldMk cId="4152609430" sldId="282"/>
            <ac:spMk id="19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0T16:23:23.917" v="1053" actId="1035"/>
          <ac:spMkLst>
            <pc:docMk/>
            <pc:sldMk cId="4152609430" sldId="282"/>
            <ac:spMk id="20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0T16:23:23.917" v="1053" actId="1035"/>
          <ac:spMkLst>
            <pc:docMk/>
            <pc:sldMk cId="4152609430" sldId="282"/>
            <ac:spMk id="21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0T16:23:23.917" v="1053" actId="1035"/>
          <ac:spMkLst>
            <pc:docMk/>
            <pc:sldMk cId="4152609430" sldId="282"/>
            <ac:spMk id="22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0T16:23:23.917" v="1053" actId="1035"/>
          <ac:spMkLst>
            <pc:docMk/>
            <pc:sldMk cId="4152609430" sldId="282"/>
            <ac:spMk id="23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0T16:24:09.008" v="1077" actId="1036"/>
          <ac:spMkLst>
            <pc:docMk/>
            <pc:sldMk cId="4152609430" sldId="282"/>
            <ac:spMk id="24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0T16:24:09.008" v="1077" actId="1036"/>
          <ac:spMkLst>
            <pc:docMk/>
            <pc:sldMk cId="4152609430" sldId="282"/>
            <ac:spMk id="25" creationId="{00000000-0000-0000-0000-000000000000}"/>
          </ac:spMkLst>
        </pc:spChg>
      </pc:sldChg>
      <pc:sldChg chg="modSp mod">
        <pc:chgData name="Jonathan White" userId="85e06418-59bd-47e0-a045-7cb64a79f74f" providerId="ADAL" clId="{5DB7DCF2-97BD-4172-9D1F-4C6DBC69FE74}" dt="2026-04-20T16:25:28.433" v="1088" actId="1035"/>
        <pc:sldMkLst>
          <pc:docMk/>
          <pc:sldMk cId="3944596357" sldId="290"/>
        </pc:sldMkLst>
        <pc:spChg chg="mod">
          <ac:chgData name="Jonathan White" userId="85e06418-59bd-47e0-a045-7cb64a79f74f" providerId="ADAL" clId="{5DB7DCF2-97BD-4172-9D1F-4C6DBC69FE74}" dt="2026-04-20T16:25:28.433" v="1088" actId="1035"/>
          <ac:spMkLst>
            <pc:docMk/>
            <pc:sldMk cId="3944596357" sldId="290"/>
            <ac:spMk id="7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0T16:25:28.433" v="1088" actId="1035"/>
          <ac:spMkLst>
            <pc:docMk/>
            <pc:sldMk cId="3944596357" sldId="290"/>
            <ac:spMk id="8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0T16:25:28.433" v="1088" actId="1035"/>
          <ac:spMkLst>
            <pc:docMk/>
            <pc:sldMk cId="3944596357" sldId="290"/>
            <ac:spMk id="11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0T16:25:28.433" v="1088" actId="1035"/>
          <ac:spMkLst>
            <pc:docMk/>
            <pc:sldMk cId="3944596357" sldId="290"/>
            <ac:spMk id="12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0T16:25:28.433" v="1088" actId="1035"/>
          <ac:spMkLst>
            <pc:docMk/>
            <pc:sldMk cId="3944596357" sldId="290"/>
            <ac:spMk id="15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0T16:25:28.433" v="1088" actId="1035"/>
          <ac:spMkLst>
            <pc:docMk/>
            <pc:sldMk cId="3944596357" sldId="290"/>
            <ac:spMk id="16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0T16:25:28.433" v="1088" actId="1035"/>
          <ac:spMkLst>
            <pc:docMk/>
            <pc:sldMk cId="3944596357" sldId="290"/>
            <ac:spMk id="19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0T16:25:28.433" v="1088" actId="1035"/>
          <ac:spMkLst>
            <pc:docMk/>
            <pc:sldMk cId="3944596357" sldId="290"/>
            <ac:spMk id="20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0T16:25:28.433" v="1088" actId="1035"/>
          <ac:spMkLst>
            <pc:docMk/>
            <pc:sldMk cId="3944596357" sldId="290"/>
            <ac:spMk id="23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0T16:25:28.433" v="1088" actId="1035"/>
          <ac:spMkLst>
            <pc:docMk/>
            <pc:sldMk cId="3944596357" sldId="290"/>
            <ac:spMk id="24" creationId="{00000000-0000-0000-0000-000000000000}"/>
          </ac:spMkLst>
        </pc:spChg>
      </pc:sldChg>
      <pc:sldChg chg="del">
        <pc:chgData name="Jonathan White" userId="85e06418-59bd-47e0-a045-7cb64a79f74f" providerId="ADAL" clId="{5DB7DCF2-97BD-4172-9D1F-4C6DBC69FE74}" dt="2026-04-28T14:12:56.788" v="1221" actId="47"/>
        <pc:sldMkLst>
          <pc:docMk/>
          <pc:sldMk cId="246682106" sldId="298"/>
        </pc:sldMkLst>
      </pc:sldChg>
      <pc:sldChg chg="modSp mod">
        <pc:chgData name="Jonathan White" userId="85e06418-59bd-47e0-a045-7cb64a79f74f" providerId="ADAL" clId="{5DB7DCF2-97BD-4172-9D1F-4C6DBC69FE74}" dt="2026-04-28T13:54:09.039" v="1149" actId="20577"/>
        <pc:sldMkLst>
          <pc:docMk/>
          <pc:sldMk cId="4149527467" sldId="337"/>
        </pc:sldMkLst>
        <pc:spChg chg="mod">
          <ac:chgData name="Jonathan White" userId="85e06418-59bd-47e0-a045-7cb64a79f74f" providerId="ADAL" clId="{5DB7DCF2-97BD-4172-9D1F-4C6DBC69FE74}" dt="2026-04-28T13:53:12.858" v="1131" actId="403"/>
          <ac:spMkLst>
            <pc:docMk/>
            <pc:sldMk cId="4149527467" sldId="337"/>
            <ac:spMk id="102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8T13:54:00.944" v="1146" actId="403"/>
          <ac:spMkLst>
            <pc:docMk/>
            <pc:sldMk cId="4149527467" sldId="337"/>
            <ac:spMk id="103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8T13:53:22.874" v="1134" actId="207"/>
          <ac:spMkLst>
            <pc:docMk/>
            <pc:sldMk cId="4149527467" sldId="337"/>
            <ac:spMk id="106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8T13:53:56.301" v="1145" actId="403"/>
          <ac:spMkLst>
            <pc:docMk/>
            <pc:sldMk cId="4149527467" sldId="337"/>
            <ac:spMk id="107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8T13:53:34.049" v="1137" actId="207"/>
          <ac:spMkLst>
            <pc:docMk/>
            <pc:sldMk cId="4149527467" sldId="337"/>
            <ac:spMk id="110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8T13:54:02.909" v="1147" actId="403"/>
          <ac:spMkLst>
            <pc:docMk/>
            <pc:sldMk cId="4149527467" sldId="337"/>
            <ac:spMk id="111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8T13:53:39.641" v="1138" actId="207"/>
          <ac:spMkLst>
            <pc:docMk/>
            <pc:sldMk cId="4149527467" sldId="337"/>
            <ac:spMk id="114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8T13:54:09.039" v="1149" actId="20577"/>
          <ac:spMkLst>
            <pc:docMk/>
            <pc:sldMk cId="4149527467" sldId="337"/>
            <ac:spMk id="115" creationId="{00000000-0000-0000-0000-000000000000}"/>
          </ac:spMkLst>
        </pc:spChg>
      </pc:sldChg>
      <pc:sldChg chg="modSp mod modNotesTx">
        <pc:chgData name="Jonathan White" userId="85e06418-59bd-47e0-a045-7cb64a79f74f" providerId="ADAL" clId="{5DB7DCF2-97BD-4172-9D1F-4C6DBC69FE74}" dt="2026-04-28T14:12:37.976" v="1220" actId="1035"/>
        <pc:sldMkLst>
          <pc:docMk/>
          <pc:sldMk cId="419886882" sldId="340"/>
        </pc:sldMkLst>
        <pc:spChg chg="mod">
          <ac:chgData name="Jonathan White" userId="85e06418-59bd-47e0-a045-7cb64a79f74f" providerId="ADAL" clId="{5DB7DCF2-97BD-4172-9D1F-4C6DBC69FE74}" dt="2026-04-28T14:04:05.062" v="1188" actId="6549"/>
          <ac:spMkLst>
            <pc:docMk/>
            <pc:sldMk cId="419886882" sldId="340"/>
            <ac:spMk id="1005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8T14:12:27.609" v="1210" actId="1076"/>
          <ac:spMkLst>
            <pc:docMk/>
            <pc:sldMk cId="419886882" sldId="340"/>
            <ac:spMk id="1006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8T14:04:00.532" v="1187" actId="1035"/>
          <ac:spMkLst>
            <pc:docMk/>
            <pc:sldMk cId="419886882" sldId="340"/>
            <ac:spMk id="1007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8T14:04:00.532" v="1187" actId="1035"/>
          <ac:spMkLst>
            <pc:docMk/>
            <pc:sldMk cId="419886882" sldId="340"/>
            <ac:spMk id="1009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8T14:12:27.609" v="1210" actId="1076"/>
          <ac:spMkLst>
            <pc:docMk/>
            <pc:sldMk cId="419886882" sldId="340"/>
            <ac:spMk id="1010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8T14:12:27.609" v="1210" actId="1076"/>
          <ac:spMkLst>
            <pc:docMk/>
            <pc:sldMk cId="419886882" sldId="340"/>
            <ac:spMk id="1011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8T14:12:27.609" v="1210" actId="1076"/>
          <ac:spMkLst>
            <pc:docMk/>
            <pc:sldMk cId="419886882" sldId="340"/>
            <ac:spMk id="1012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8T14:04:00.532" v="1187" actId="1035"/>
          <ac:spMkLst>
            <pc:docMk/>
            <pc:sldMk cId="419886882" sldId="340"/>
            <ac:spMk id="1013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8T14:04:00.532" v="1187" actId="1035"/>
          <ac:spMkLst>
            <pc:docMk/>
            <pc:sldMk cId="419886882" sldId="340"/>
            <ac:spMk id="1014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8T14:12:27.609" v="1210" actId="1076"/>
          <ac:spMkLst>
            <pc:docMk/>
            <pc:sldMk cId="419886882" sldId="340"/>
            <ac:spMk id="1015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8T14:04:00.532" v="1187" actId="1035"/>
          <ac:spMkLst>
            <pc:docMk/>
            <pc:sldMk cId="419886882" sldId="340"/>
            <ac:spMk id="1016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8T14:12:27.609" v="1210" actId="1076"/>
          <ac:spMkLst>
            <pc:docMk/>
            <pc:sldMk cId="419886882" sldId="340"/>
            <ac:spMk id="1017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8T14:06:14.113" v="1189" actId="20577"/>
          <ac:spMkLst>
            <pc:docMk/>
            <pc:sldMk cId="419886882" sldId="340"/>
            <ac:spMk id="1019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8T14:12:34.786" v="1216" actId="1035"/>
          <ac:spMkLst>
            <pc:docMk/>
            <pc:sldMk cId="419886882" sldId="340"/>
            <ac:spMk id="1021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8T14:12:37.976" v="1220" actId="1035"/>
          <ac:spMkLst>
            <pc:docMk/>
            <pc:sldMk cId="419886882" sldId="340"/>
            <ac:spMk id="1022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8T14:12:37.976" v="1220" actId="1035"/>
          <ac:spMkLst>
            <pc:docMk/>
            <pc:sldMk cId="419886882" sldId="340"/>
            <ac:spMk id="1023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8T14:12:37.976" v="1220" actId="1035"/>
          <ac:spMkLst>
            <pc:docMk/>
            <pc:sldMk cId="419886882" sldId="340"/>
            <ac:spMk id="1024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8T14:12:37.976" v="1220" actId="1035"/>
          <ac:spMkLst>
            <pc:docMk/>
            <pc:sldMk cId="419886882" sldId="340"/>
            <ac:spMk id="1025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8T14:12:37.976" v="1220" actId="1035"/>
          <ac:spMkLst>
            <pc:docMk/>
            <pc:sldMk cId="419886882" sldId="340"/>
            <ac:spMk id="1027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8T14:12:27.609" v="1210" actId="1076"/>
          <ac:spMkLst>
            <pc:docMk/>
            <pc:sldMk cId="419886882" sldId="340"/>
            <ac:spMk id="1028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8T14:12:37.976" v="1220" actId="1035"/>
          <ac:spMkLst>
            <pc:docMk/>
            <pc:sldMk cId="419886882" sldId="340"/>
            <ac:spMk id="1029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8T14:12:37.976" v="1220" actId="1035"/>
          <ac:spMkLst>
            <pc:docMk/>
            <pc:sldMk cId="419886882" sldId="340"/>
            <ac:spMk id="1030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8T14:12:37.976" v="1220" actId="1035"/>
          <ac:spMkLst>
            <pc:docMk/>
            <pc:sldMk cId="419886882" sldId="340"/>
            <ac:spMk id="1031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8T14:12:37.976" v="1220" actId="1035"/>
          <ac:spMkLst>
            <pc:docMk/>
            <pc:sldMk cId="419886882" sldId="340"/>
            <ac:spMk id="1032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8T14:12:37.976" v="1220" actId="1035"/>
          <ac:spMkLst>
            <pc:docMk/>
            <pc:sldMk cId="419886882" sldId="340"/>
            <ac:spMk id="1033" creationId="{00000000-0000-0000-0000-000000000000}"/>
          </ac:spMkLst>
        </pc:spChg>
        <pc:spChg chg="mod">
          <ac:chgData name="Jonathan White" userId="85e06418-59bd-47e0-a045-7cb64a79f74f" providerId="ADAL" clId="{5DB7DCF2-97BD-4172-9D1F-4C6DBC69FE74}" dt="2026-04-28T14:02:54.564" v="1164" actId="6549"/>
          <ac:spMkLst>
            <pc:docMk/>
            <pc:sldMk cId="419886882" sldId="340"/>
            <ac:spMk id="1035" creationId="{00000000-0000-0000-0000-000000000000}"/>
          </ac:spMkLst>
        </pc:spChg>
      </pc:sldChg>
      <pc:sldMasterChg chg="modSldLayout">
        <pc:chgData name="Jonathan White" userId="85e06418-59bd-47e0-a045-7cb64a79f74f" providerId="ADAL" clId="{5DB7DCF2-97BD-4172-9D1F-4C6DBC69FE74}" dt="2026-04-01T17:24:48.463" v="544" actId="478"/>
        <pc:sldMasterMkLst>
          <pc:docMk/>
          <pc:sldMasterMk cId="0" sldId="2147483648"/>
        </pc:sldMasterMkLst>
        <pc:sldLayoutChg chg="delSp modSp mod">
          <pc:chgData name="Jonathan White" userId="85e06418-59bd-47e0-a045-7cb64a79f74f" providerId="ADAL" clId="{5DB7DCF2-97BD-4172-9D1F-4C6DBC69FE74}" dt="2026-04-01T17:24:48.463" v="544" actId="478"/>
          <pc:sldLayoutMkLst>
            <pc:docMk/>
            <pc:sldMasterMk cId="0" sldId="2147483648"/>
            <pc:sldLayoutMk cId="2683357693" sldId="2147483650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236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50218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Ok. Does </a:t>
            </a:r>
            <a:r>
              <a:rPr lang="en-US" dirty="0" err="1"/>
              <a:t>th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STER">
    <p:bg>
      <p:bgPr>
        <a:solidFill>
          <a:srgbClr val="0812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" y="0"/>
            <a:ext cx="9143771" cy="5143500"/>
          </a:xfrm>
          <a:prstGeom prst="rect">
            <a:avLst/>
          </a:prstGeom>
          <a:solidFill>
            <a:srgbClr val="081225"/>
          </a:solidFill>
          <a:ln w="12700">
            <a:solidFill>
              <a:srgbClr val="08122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sz="1350"/>
          </a:p>
        </p:txBody>
      </p:sp>
      <p:sp>
        <p:nvSpPr>
          <p:cNvPr id="3" name="Shape 1"/>
          <p:cNvSpPr/>
          <p:nvPr/>
        </p:nvSpPr>
        <p:spPr>
          <a:xfrm>
            <a:off x="1" y="0"/>
            <a:ext cx="9143771" cy="150876"/>
          </a:xfrm>
          <a:prstGeom prst="rect">
            <a:avLst/>
          </a:prstGeom>
          <a:solidFill>
            <a:srgbClr val="14B8FF"/>
          </a:solidFill>
          <a:ln w="12700">
            <a:solidFill>
              <a:srgbClr val="08122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sz="1350"/>
          </a:p>
        </p:txBody>
      </p:sp>
    </p:spTree>
    <p:extLst>
      <p:ext uri="{BB962C8B-B14F-4D97-AF65-F5344CB8AC3E}">
        <p14:creationId xmlns:p14="http://schemas.microsoft.com/office/powerpoint/2010/main" val="2683357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0" y="0"/>
            <a:ext cx="3474720" cy="5143500"/>
          </a:xfrm>
          <a:prstGeom prst="rect">
            <a:avLst/>
          </a:prstGeom>
          <a:solidFill>
            <a:srgbClr val="065E7C"/>
          </a:solidFill>
          <a:ln w="12700">
            <a:solidFill>
              <a:srgbClr val="065E7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4594860"/>
            <a:ext cx="9144000" cy="548640"/>
          </a:xfrm>
          <a:prstGeom prst="rect">
            <a:avLst/>
          </a:prstGeom>
          <a:solidFill>
            <a:srgbClr val="0A1520"/>
          </a:solidFill>
          <a:ln w="12700">
            <a:solidFill>
              <a:srgbClr val="0A152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502920" y="548640"/>
            <a:ext cx="5029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b="1" kern="0" spc="800" dirty="0">
                <a:solidFill>
                  <a:srgbClr val="1FB8CD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YEAR 2</a:t>
            </a:r>
            <a:endParaRPr lang="en-US" sz="1400" dirty="0">
              <a:latin typeface="Trebuchet MS"/>
            </a:endParaRPr>
          </a:p>
        </p:txBody>
      </p:sp>
      <p:sp>
        <p:nvSpPr>
          <p:cNvPr id="5" name="Text 3"/>
          <p:cNvSpPr/>
          <p:nvPr/>
        </p:nvSpPr>
        <p:spPr>
          <a:xfrm>
            <a:off x="502920" y="1097280"/>
            <a:ext cx="5029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FFFFFF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Summer Preparation</a:t>
            </a:r>
            <a:endParaRPr lang="en-US" sz="4000" dirty="0">
              <a:latin typeface="Trebuchet MS"/>
            </a:endParaRPr>
          </a:p>
        </p:txBody>
      </p:sp>
      <p:sp>
        <p:nvSpPr>
          <p:cNvPr id="6" name="Text 4"/>
          <p:cNvSpPr/>
          <p:nvPr/>
        </p:nvSpPr>
        <p:spPr>
          <a:xfrm>
            <a:off x="502920" y="2103120"/>
            <a:ext cx="5029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700" dirty="0">
                <a:solidFill>
                  <a:schemeClr val="bg1">
                    <a:lumMod val="85000"/>
                  </a:schemeClr>
                </a:solidFill>
                <a:latin typeface="Trebuchet MS"/>
                <a:ea typeface="Calibri" pitchFamily="34" charset="-122"/>
                <a:cs typeface="Calibri" pitchFamily="34" charset="-120"/>
              </a:rPr>
              <a:t>UFCE8A-30-3 Cyber Security Project</a:t>
            </a:r>
            <a:endParaRPr lang="en-US" sz="1700" dirty="0">
              <a:solidFill>
                <a:schemeClr val="bg1">
                  <a:lumMod val="85000"/>
                </a:schemeClr>
              </a:solidFill>
              <a:latin typeface="Trebuchet M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502920" y="2788920"/>
            <a:ext cx="1645920" cy="45720"/>
          </a:xfrm>
          <a:prstGeom prst="rect">
            <a:avLst/>
          </a:prstGeom>
          <a:solidFill>
            <a:srgbClr val="F0A500"/>
          </a:solidFill>
          <a:ln w="12700">
            <a:solidFill>
              <a:srgbClr val="F0A50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6"/>
          <p:cNvSpPr/>
          <p:nvPr/>
        </p:nvSpPr>
        <p:spPr>
          <a:xfrm>
            <a:off x="502920" y="3017520"/>
            <a:ext cx="50292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b="1" dirty="0">
                <a:solidFill>
                  <a:schemeClr val="bg1"/>
                </a:solidFill>
                <a:latin typeface="Trebuchet MS"/>
                <a:ea typeface="Calibri" pitchFamily="34" charset="-122"/>
                <a:cs typeface="Calibri" pitchFamily="34" charset="-120"/>
              </a:rPr>
              <a:t>Jonathan White</a:t>
            </a:r>
            <a:endParaRPr lang="en-US" sz="1200" dirty="0">
              <a:solidFill>
                <a:schemeClr val="bg1"/>
              </a:solidFill>
              <a:latin typeface="Trebuchet MS"/>
            </a:endParaRPr>
          </a:p>
          <a:p>
            <a:r>
              <a:rPr lang="en-US" sz="1200" dirty="0">
                <a:solidFill>
                  <a:srgbClr val="8BA0B2"/>
                </a:solidFill>
                <a:latin typeface="Trebuchet MS"/>
                <a:ea typeface="Calibri" pitchFamily="34" charset="-122"/>
                <a:cs typeface="Calibri" pitchFamily="34" charset="-120"/>
              </a:rPr>
              <a:t>Senior Lecturer in Cyber Security  |  Jonathan6.White@uwe.ac.uk</a:t>
            </a:r>
            <a:endParaRPr lang="en-US" sz="1200" dirty="0">
              <a:latin typeface="Trebuchet MS"/>
            </a:endParaRPr>
          </a:p>
          <a:p>
            <a:pPr marL="0" indent="0" algn="l">
              <a:buNone/>
            </a:pPr>
            <a:endParaRPr lang="en-US" sz="1200" b="1" dirty="0">
              <a:solidFill>
                <a:schemeClr val="bg1"/>
              </a:solidFill>
              <a:latin typeface="Trebuchet MS"/>
              <a:ea typeface="Calibri" pitchFamily="34" charset="-122"/>
              <a:cs typeface="Calibri" pitchFamily="34" charset="-120"/>
            </a:endParaRPr>
          </a:p>
          <a:p>
            <a:pPr marL="0" indent="0" algn="l">
              <a:buNone/>
            </a:pPr>
            <a:r>
              <a:rPr lang="en-US" sz="1200" b="1" dirty="0">
                <a:solidFill>
                  <a:schemeClr val="bg1"/>
                </a:solidFill>
                <a:latin typeface="Trebuchet MS"/>
                <a:ea typeface="Calibri" pitchFamily="34" charset="-122"/>
                <a:cs typeface="Calibri" pitchFamily="34" charset="-120"/>
              </a:rPr>
              <a:t>Ian Johnson</a:t>
            </a:r>
            <a:endParaRPr lang="en-US" sz="1200" dirty="0">
              <a:solidFill>
                <a:schemeClr val="bg1"/>
              </a:solidFill>
              <a:latin typeface="Trebuchet MS"/>
            </a:endParaRPr>
          </a:p>
          <a:p>
            <a:pPr marL="0" indent="0" algn="l">
              <a:buNone/>
            </a:pPr>
            <a:r>
              <a:rPr lang="en-US" sz="1200" dirty="0">
                <a:solidFill>
                  <a:srgbClr val="8BA0B2"/>
                </a:solidFill>
                <a:latin typeface="Trebuchet MS"/>
                <a:ea typeface="Calibri" pitchFamily="34" charset="-122"/>
                <a:cs typeface="Calibri" pitchFamily="34" charset="-120"/>
              </a:rPr>
              <a:t>Associate Director Cyber Security  |  Ian.Johnson@uwe.ac.uk</a:t>
            </a:r>
            <a:endParaRPr lang="en-US" sz="1200" dirty="0">
              <a:latin typeface="Trebuchet MS"/>
            </a:endParaRPr>
          </a:p>
          <a:p>
            <a:pPr marL="0" indent="0" algn="l">
              <a:buNone/>
            </a:pPr>
            <a:r>
              <a:rPr lang="en-US" sz="1200" dirty="0">
                <a:solidFill>
                  <a:srgbClr val="8BA0B2"/>
                </a:solidFill>
                <a:latin typeface="Trebuchet MS"/>
                <a:ea typeface="Calibri" pitchFamily="34" charset="-122"/>
                <a:cs typeface="Calibri" pitchFamily="34" charset="-120"/>
              </a:rPr>
              <a:t> </a:t>
            </a:r>
            <a:endParaRPr lang="en-US" sz="1200" dirty="0">
              <a:latin typeface="Trebuchet MS"/>
            </a:endParaRPr>
          </a:p>
        </p:txBody>
      </p:sp>
      <p:sp>
        <p:nvSpPr>
          <p:cNvPr id="9" name="Text 7"/>
          <p:cNvSpPr/>
          <p:nvPr/>
        </p:nvSpPr>
        <p:spPr>
          <a:xfrm>
            <a:off x="5852160" y="914400"/>
            <a:ext cx="3017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2025–26</a:t>
            </a:r>
            <a:endParaRPr lang="en-US" sz="3600" dirty="0">
              <a:latin typeface="Trebuchet M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5852160" y="1645920"/>
            <a:ext cx="3017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kern="0" spc="300" dirty="0">
                <a:solidFill>
                  <a:srgbClr val="1FB8CD"/>
                </a:solidFill>
                <a:latin typeface="Trebuchet MS"/>
                <a:ea typeface="Calibri" pitchFamily="34" charset="-122"/>
                <a:cs typeface="Calibri" pitchFamily="34" charset="-120"/>
              </a:rPr>
              <a:t>Academic Year</a:t>
            </a:r>
            <a:endParaRPr lang="en-US" sz="1400" dirty="0">
              <a:latin typeface="Trebuchet M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6492240" y="2286000"/>
            <a:ext cx="1645920" cy="45720"/>
          </a:xfrm>
          <a:prstGeom prst="rect">
            <a:avLst/>
          </a:prstGeom>
          <a:solidFill>
            <a:srgbClr val="F0A500"/>
          </a:solidFill>
          <a:ln w="12700">
            <a:solidFill>
              <a:srgbClr val="F0A50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10"/>
          <p:cNvSpPr/>
          <p:nvPr/>
        </p:nvSpPr>
        <p:spPr>
          <a:xfrm>
            <a:off x="5852160" y="2468880"/>
            <a:ext cx="30175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Trebuchet MS"/>
                <a:ea typeface="Calibri" pitchFamily="34" charset="-122"/>
                <a:cs typeface="Calibri" pitchFamily="34" charset="-120"/>
              </a:rPr>
              <a:t>30 Credits</a:t>
            </a:r>
            <a:endParaRPr lang="en-US" sz="1400" dirty="0">
              <a:latin typeface="Trebuchet MS"/>
            </a:endParaRPr>
          </a:p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Trebuchet MS"/>
                <a:ea typeface="Calibri" pitchFamily="34" charset="-122"/>
                <a:cs typeface="Calibri" pitchFamily="34" charset="-120"/>
              </a:rPr>
              <a:t>Level 6</a:t>
            </a:r>
            <a:endParaRPr lang="en-US" sz="1400" dirty="0">
              <a:latin typeface="Trebuchet MS"/>
            </a:endParaRPr>
          </a:p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Trebuchet MS"/>
                <a:ea typeface="Calibri" pitchFamily="34" charset="-122"/>
                <a:cs typeface="Calibri" pitchFamily="34" charset="-120"/>
              </a:rPr>
              <a:t>~300 Hours of independent study</a:t>
            </a:r>
            <a:endParaRPr lang="en-US" sz="1400" dirty="0">
              <a:latin typeface="Trebuchet MS"/>
            </a:endParaRPr>
          </a:p>
        </p:txBody>
      </p:sp>
      <p:pic>
        <p:nvPicPr>
          <p:cNvPr id="1026" name="id-32133471-F2A8-469E-8305-06100E367FE5_dragging" descr="2026-03-ace-cse-uwe-banner.png">
            <a:extLst>
              <a:ext uri="{FF2B5EF4-FFF2-40B4-BE49-F238E27FC236}">
                <a16:creationId xmlns:a16="http://schemas.microsoft.com/office/drawing/2014/main" id="{8E207761-3287-A664-EC86-466E59F6E6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249" y="4639404"/>
            <a:ext cx="4003502" cy="457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LeftBar"/>
          <p:cNvSpPr>
            <a:spLocks/>
          </p:cNvSpPr>
          <p:nvPr/>
        </p:nvSpPr>
        <p:spPr>
          <a:xfrm>
            <a:off x="0" y="279400"/>
            <a:ext cx="63500" cy="4572000"/>
          </a:xfrm>
          <a:prstGeom prst="rect">
            <a:avLst/>
          </a:prstGeom>
          <a:solidFill>
            <a:srgbClr val="0A7EA4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1" name="Title"/>
          <p:cNvSpPr txBox="1"/>
          <p:nvPr/>
        </p:nvSpPr>
        <p:spPr>
          <a:xfrm>
            <a:off x="279400" y="127000"/>
            <a:ext cx="7366000" cy="4318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ctr">
            <a:no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D1B2A"/>
                </a:solidFill>
                <a:latin typeface="Trebuchet MS"/>
              </a:rPr>
              <a:t>What “Dissertation Projects” Can </a:t>
            </a:r>
            <a:r>
              <a:rPr lang="en-US" sz="2400" b="1" dirty="0">
                <a:solidFill>
                  <a:srgbClr val="0D1B2A"/>
                </a:solidFill>
                <a:latin typeface="Trebuchet MS"/>
              </a:rPr>
              <a:t>Include</a:t>
            </a:r>
            <a:endParaRPr lang="en-US" sz="3000" b="1" dirty="0">
              <a:solidFill>
                <a:srgbClr val="0D1B2A"/>
              </a:solidFill>
              <a:latin typeface="Trebuchet MS"/>
            </a:endParaRPr>
          </a:p>
        </p:txBody>
      </p:sp>
      <p:sp>
        <p:nvSpPr>
          <p:cNvPr id="12" name="Subtitle"/>
          <p:cNvSpPr txBox="1"/>
          <p:nvPr/>
        </p:nvSpPr>
        <p:spPr>
          <a:xfrm>
            <a:off x="279400" y="584200"/>
            <a:ext cx="8382000" cy="254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ctr">
            <a:noAutofit/>
          </a:bodyPr>
          <a:lstStyle/>
          <a:p>
            <a:pPr marL="0" indent="0" algn="l">
              <a:buNone/>
            </a:pPr>
            <a:r>
              <a:rPr lang="en-US" sz="1200" i="1" dirty="0">
                <a:solidFill>
                  <a:srgbClr val="607A8E"/>
                </a:solidFill>
                <a:latin typeface="Trebuchet MS"/>
              </a:rPr>
              <a:t>A variety of theoretical and critical approaches — define a research question and construct a defensible argument.</a:t>
            </a:r>
          </a:p>
        </p:txBody>
      </p:sp>
      <p:sp>
        <p:nvSpPr>
          <p:cNvPr id="13" name="CardBg0"/>
          <p:cNvSpPr>
            <a:spLocks/>
          </p:cNvSpPr>
          <p:nvPr/>
        </p:nvSpPr>
        <p:spPr>
          <a:xfrm>
            <a:off x="279400" y="889000"/>
            <a:ext cx="8585200" cy="69850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4" name="CardTab0"/>
          <p:cNvSpPr>
            <a:spLocks/>
          </p:cNvSpPr>
          <p:nvPr/>
        </p:nvSpPr>
        <p:spPr>
          <a:xfrm>
            <a:off x="279400" y="889000"/>
            <a:ext cx="88900" cy="698500"/>
          </a:xfrm>
          <a:prstGeom prst="rect">
            <a:avLst/>
          </a:prstGeom>
          <a:solidFill>
            <a:srgbClr val="1FB8CD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" name="CardLabel0"/>
          <p:cNvSpPr txBox="1"/>
          <p:nvPr/>
        </p:nvSpPr>
        <p:spPr>
          <a:xfrm>
            <a:off x="444500" y="939800"/>
            <a:ext cx="1841500" cy="5969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ctr">
            <a:norm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FB8CD"/>
                </a:solidFill>
                <a:latin typeface="Trebuchet MS"/>
              </a:rPr>
              <a:t>Framework &amp;</a:t>
            </a:r>
          </a:p>
          <a:p>
            <a:pPr marL="0" indent="0" algn="l">
              <a:buNone/>
            </a:pPr>
            <a:r>
              <a:rPr lang="en-US" sz="1400" b="1" dirty="0">
                <a:solidFill>
                  <a:srgbClr val="1FB8CD"/>
                </a:solidFill>
                <a:latin typeface="Trebuchet MS"/>
              </a:rPr>
              <a:t>Taxonomy</a:t>
            </a:r>
          </a:p>
        </p:txBody>
      </p:sp>
      <p:sp>
        <p:nvSpPr>
          <p:cNvPr id="16" name="CardDiv0"/>
          <p:cNvSpPr>
            <a:spLocks/>
          </p:cNvSpPr>
          <p:nvPr/>
        </p:nvSpPr>
        <p:spPr>
          <a:xfrm>
            <a:off x="2286000" y="1016000"/>
            <a:ext cx="12700" cy="444500"/>
          </a:xfrm>
          <a:prstGeom prst="rect">
            <a:avLst/>
          </a:prstGeom>
          <a:solidFill>
            <a:srgbClr val="C5D2D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7" name="CardBody0"/>
          <p:cNvSpPr txBox="1"/>
          <p:nvPr/>
        </p:nvSpPr>
        <p:spPr>
          <a:xfrm>
            <a:off x="2387600" y="939800"/>
            <a:ext cx="6451600" cy="5969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ctr">
            <a:norm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2D3F50"/>
                </a:solidFill>
                <a:latin typeface="Trebuchet MS"/>
              </a:rPr>
              <a:t>Synthesise literature to propose a model or classification for an emerging threat, vulnerability, or technology.</a:t>
            </a:r>
          </a:p>
        </p:txBody>
      </p:sp>
      <p:sp>
        <p:nvSpPr>
          <p:cNvPr id="18" name="CardBg1"/>
          <p:cNvSpPr>
            <a:spLocks/>
          </p:cNvSpPr>
          <p:nvPr/>
        </p:nvSpPr>
        <p:spPr>
          <a:xfrm>
            <a:off x="279400" y="1638300"/>
            <a:ext cx="8585200" cy="69850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9" name="CardTab1"/>
          <p:cNvSpPr>
            <a:spLocks/>
          </p:cNvSpPr>
          <p:nvPr/>
        </p:nvSpPr>
        <p:spPr>
          <a:xfrm>
            <a:off x="279400" y="1638300"/>
            <a:ext cx="88900" cy="698500"/>
          </a:xfrm>
          <a:prstGeom prst="rect">
            <a:avLst/>
          </a:prstGeom>
          <a:solidFill>
            <a:srgbClr val="0A7EA4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0" name="CardLabel1"/>
          <p:cNvSpPr txBox="1"/>
          <p:nvPr/>
        </p:nvSpPr>
        <p:spPr>
          <a:xfrm>
            <a:off x="444500" y="1689100"/>
            <a:ext cx="1841500" cy="5969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ctr">
            <a:norm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4DB6C8"/>
                </a:solidFill>
                <a:latin typeface="Trebuchet MS"/>
              </a:rPr>
              <a:t>Policy &amp;</a:t>
            </a:r>
          </a:p>
          <a:p>
            <a:pPr marL="0" indent="0" algn="l">
              <a:buNone/>
            </a:pPr>
            <a:r>
              <a:rPr lang="en-US" sz="1400" b="1" dirty="0">
                <a:solidFill>
                  <a:srgbClr val="4DB6C8"/>
                </a:solidFill>
                <a:latin typeface="Trebuchet MS"/>
              </a:rPr>
              <a:t>Legal Analysis</a:t>
            </a:r>
          </a:p>
        </p:txBody>
      </p:sp>
      <p:sp>
        <p:nvSpPr>
          <p:cNvPr id="21" name="CardDiv1"/>
          <p:cNvSpPr>
            <a:spLocks/>
          </p:cNvSpPr>
          <p:nvPr/>
        </p:nvSpPr>
        <p:spPr>
          <a:xfrm>
            <a:off x="2286000" y="1765300"/>
            <a:ext cx="12700" cy="444500"/>
          </a:xfrm>
          <a:prstGeom prst="rect">
            <a:avLst/>
          </a:prstGeom>
          <a:solidFill>
            <a:srgbClr val="C5D2D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2" name="CardBody1"/>
          <p:cNvSpPr txBox="1"/>
          <p:nvPr/>
        </p:nvSpPr>
        <p:spPr>
          <a:xfrm>
            <a:off x="2387600" y="1689100"/>
            <a:ext cx="6451600" cy="5969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ctr">
            <a:norm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2D3F50"/>
                </a:solidFill>
                <a:latin typeface="Trebuchet MS"/>
              </a:rPr>
              <a:t>Critically evaluate national or international frameworks to identify deficiencies and propose practical improvements.</a:t>
            </a:r>
          </a:p>
        </p:txBody>
      </p:sp>
      <p:sp>
        <p:nvSpPr>
          <p:cNvPr id="23" name="CardBg2"/>
          <p:cNvSpPr>
            <a:spLocks/>
          </p:cNvSpPr>
          <p:nvPr/>
        </p:nvSpPr>
        <p:spPr>
          <a:xfrm>
            <a:off x="279400" y="2387600"/>
            <a:ext cx="8585200" cy="69850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4" name="CardTab2"/>
          <p:cNvSpPr>
            <a:spLocks/>
          </p:cNvSpPr>
          <p:nvPr/>
        </p:nvSpPr>
        <p:spPr>
          <a:xfrm>
            <a:off x="279400" y="2387600"/>
            <a:ext cx="88900" cy="6985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5" name="CardLabel2"/>
          <p:cNvSpPr txBox="1"/>
          <p:nvPr/>
        </p:nvSpPr>
        <p:spPr>
          <a:xfrm>
            <a:off x="444500" y="2438400"/>
            <a:ext cx="1841500" cy="5969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ctr">
            <a:norm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34D399"/>
                </a:solidFill>
                <a:latin typeface="Trebuchet MS"/>
              </a:rPr>
              <a:t>Human Factors</a:t>
            </a:r>
          </a:p>
          <a:p>
            <a:pPr marL="0" indent="0" algn="l">
              <a:buNone/>
            </a:pPr>
            <a:r>
              <a:rPr lang="en-US" sz="1400" b="1" dirty="0">
                <a:solidFill>
                  <a:srgbClr val="34D399"/>
                </a:solidFill>
                <a:latin typeface="Trebuchet MS"/>
              </a:rPr>
              <a:t>&amp; Behaviour</a:t>
            </a:r>
          </a:p>
        </p:txBody>
      </p:sp>
      <p:sp>
        <p:nvSpPr>
          <p:cNvPr id="26" name="CardDiv2"/>
          <p:cNvSpPr>
            <a:spLocks/>
          </p:cNvSpPr>
          <p:nvPr/>
        </p:nvSpPr>
        <p:spPr>
          <a:xfrm>
            <a:off x="2286000" y="2514600"/>
            <a:ext cx="12700" cy="444500"/>
          </a:xfrm>
          <a:prstGeom prst="rect">
            <a:avLst/>
          </a:prstGeom>
          <a:solidFill>
            <a:srgbClr val="C5D2D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7" name="CardBody2"/>
          <p:cNvSpPr txBox="1"/>
          <p:nvPr/>
        </p:nvSpPr>
        <p:spPr>
          <a:xfrm>
            <a:off x="2387600" y="2438400"/>
            <a:ext cx="6451600" cy="5969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ctr">
            <a:norm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2D3F50"/>
                </a:solidFill>
                <a:latin typeface="Trebuchet MS"/>
              </a:rPr>
              <a:t>Examine psychological and sociological aspects of cyber security — threat actor profiling or evaluating security awareness training.</a:t>
            </a:r>
          </a:p>
        </p:txBody>
      </p:sp>
      <p:sp>
        <p:nvSpPr>
          <p:cNvPr id="28" name="CardBg3"/>
          <p:cNvSpPr>
            <a:spLocks/>
          </p:cNvSpPr>
          <p:nvPr/>
        </p:nvSpPr>
        <p:spPr>
          <a:xfrm>
            <a:off x="279400" y="3136900"/>
            <a:ext cx="8585200" cy="69850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9" name="CardTab3"/>
          <p:cNvSpPr>
            <a:spLocks/>
          </p:cNvSpPr>
          <p:nvPr/>
        </p:nvSpPr>
        <p:spPr>
          <a:xfrm>
            <a:off x="279400" y="3136900"/>
            <a:ext cx="88900" cy="6985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0" name="CardLabel3"/>
          <p:cNvSpPr txBox="1"/>
          <p:nvPr/>
        </p:nvSpPr>
        <p:spPr>
          <a:xfrm>
            <a:off x="444500" y="3187700"/>
            <a:ext cx="1841500" cy="5969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ctr">
            <a:norm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C084FC"/>
                </a:solidFill>
                <a:latin typeface="Trebuchet MS"/>
              </a:rPr>
              <a:t>Emerging Tech</a:t>
            </a:r>
          </a:p>
          <a:p>
            <a:pPr marL="0" indent="0" algn="l">
              <a:buNone/>
            </a:pPr>
            <a:r>
              <a:rPr lang="en-US" sz="1400" b="1" dirty="0">
                <a:solidFill>
                  <a:srgbClr val="C084FC"/>
                </a:solidFill>
                <a:latin typeface="Trebuchet MS"/>
              </a:rPr>
              <a:t>Impact</a:t>
            </a:r>
          </a:p>
        </p:txBody>
      </p:sp>
      <p:sp>
        <p:nvSpPr>
          <p:cNvPr id="31" name="CardDiv3"/>
          <p:cNvSpPr>
            <a:spLocks/>
          </p:cNvSpPr>
          <p:nvPr/>
        </p:nvSpPr>
        <p:spPr>
          <a:xfrm>
            <a:off x="2286000" y="3263900"/>
            <a:ext cx="12700" cy="444500"/>
          </a:xfrm>
          <a:prstGeom prst="rect">
            <a:avLst/>
          </a:prstGeom>
          <a:solidFill>
            <a:srgbClr val="C5D2D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2" name="CardBody3"/>
          <p:cNvSpPr txBox="1"/>
          <p:nvPr/>
        </p:nvSpPr>
        <p:spPr>
          <a:xfrm>
            <a:off x="2387600" y="3187700"/>
            <a:ext cx="6451600" cy="5969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ctr">
            <a:norm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2D3F50"/>
                </a:solidFill>
                <a:latin typeface="Trebuchet MS"/>
              </a:rPr>
              <a:t>Critically analyse how AI or post-quantum cryptography fundamentally alter the threat landscape or defensive strategies.</a:t>
            </a:r>
          </a:p>
        </p:txBody>
      </p:sp>
      <p:sp>
        <p:nvSpPr>
          <p:cNvPr id="33" name="CardBg4"/>
          <p:cNvSpPr>
            <a:spLocks/>
          </p:cNvSpPr>
          <p:nvPr/>
        </p:nvSpPr>
        <p:spPr>
          <a:xfrm>
            <a:off x="279400" y="3886200"/>
            <a:ext cx="8585200" cy="69850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4" name="CardTab4"/>
          <p:cNvSpPr>
            <a:spLocks/>
          </p:cNvSpPr>
          <p:nvPr/>
        </p:nvSpPr>
        <p:spPr>
          <a:xfrm>
            <a:off x="279400" y="3886200"/>
            <a:ext cx="88900" cy="698500"/>
          </a:xfrm>
          <a:prstGeom prst="rect">
            <a:avLst/>
          </a:prstGeom>
          <a:solidFill>
            <a:srgbClr val="F0A5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5" name="CardLabel4"/>
          <p:cNvSpPr txBox="1"/>
          <p:nvPr/>
        </p:nvSpPr>
        <p:spPr>
          <a:xfrm>
            <a:off x="444500" y="3937000"/>
            <a:ext cx="1841500" cy="5969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ctr">
            <a:norm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0A500"/>
                </a:solidFill>
                <a:latin typeface="Trebuchet MS"/>
              </a:rPr>
              <a:t>Threat Intel</a:t>
            </a:r>
          </a:p>
          <a:p>
            <a:pPr marL="0" indent="0" algn="l">
              <a:buNone/>
            </a:pPr>
            <a:r>
              <a:rPr lang="en-US" sz="1400" b="1" dirty="0">
                <a:solidFill>
                  <a:srgbClr val="F0A500"/>
                </a:solidFill>
                <a:latin typeface="Trebuchet MS"/>
              </a:rPr>
              <a:t>&amp; Campaigns</a:t>
            </a:r>
          </a:p>
        </p:txBody>
      </p:sp>
      <p:sp>
        <p:nvSpPr>
          <p:cNvPr id="36" name="CardDiv4"/>
          <p:cNvSpPr>
            <a:spLocks/>
          </p:cNvSpPr>
          <p:nvPr/>
        </p:nvSpPr>
        <p:spPr>
          <a:xfrm>
            <a:off x="2286000" y="4013200"/>
            <a:ext cx="12700" cy="444500"/>
          </a:xfrm>
          <a:prstGeom prst="rect">
            <a:avLst/>
          </a:prstGeom>
          <a:solidFill>
            <a:srgbClr val="C5D2D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7" name="CardBody4"/>
          <p:cNvSpPr txBox="1"/>
          <p:nvPr/>
        </p:nvSpPr>
        <p:spPr>
          <a:xfrm>
            <a:off x="2387600" y="3937000"/>
            <a:ext cx="6451600" cy="5969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ctr">
            <a:norm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2D3F50"/>
                </a:solidFill>
                <a:latin typeface="Trebuchet MS"/>
              </a:rPr>
              <a:t>Investigate threat actor methodologies — disinformation campaigns or ransomware trends — synthesising secondary data into your own analysis.</a:t>
            </a:r>
          </a:p>
        </p:txBody>
      </p:sp>
      <p:sp>
        <p:nvSpPr>
          <p:cNvPr id="38" name="BannerBg"/>
          <p:cNvSpPr>
            <a:spLocks/>
          </p:cNvSpPr>
          <p:nvPr/>
        </p:nvSpPr>
        <p:spPr>
          <a:xfrm>
            <a:off x="279400" y="4660900"/>
            <a:ext cx="8585200" cy="355600"/>
          </a:xfrm>
          <a:prstGeom prst="rect">
            <a:avLst/>
          </a:prstGeom>
          <a:solidFill>
            <a:srgbClr val="FFF8E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9" name="BannerTab"/>
          <p:cNvSpPr>
            <a:spLocks/>
          </p:cNvSpPr>
          <p:nvPr/>
        </p:nvSpPr>
        <p:spPr>
          <a:xfrm>
            <a:off x="279400" y="4660900"/>
            <a:ext cx="50800" cy="355600"/>
          </a:xfrm>
          <a:prstGeom prst="rect">
            <a:avLst/>
          </a:prstGeom>
          <a:solidFill>
            <a:srgbClr val="F0A5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0" name="BannerText"/>
          <p:cNvSpPr txBox="1"/>
          <p:nvPr/>
        </p:nvSpPr>
        <p:spPr>
          <a:xfrm>
            <a:off x="406400" y="4686300"/>
            <a:ext cx="8407400" cy="3048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ctr">
            <a:no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D3F50"/>
                </a:solidFill>
                <a:latin typeface="Trebuchet MS"/>
              </a:rPr>
              <a:t>Critical point: </a:t>
            </a:r>
            <a:r>
              <a:rPr lang="en-US" sz="1200" dirty="0">
                <a:solidFill>
                  <a:srgbClr val="2D3F50"/>
                </a:solidFill>
                <a:latin typeface="Trebuchet MS"/>
              </a:rPr>
              <a:t>Move beyond description — focused question, critical engagement with literature, </a:t>
            </a:r>
          </a:p>
          <a:p>
            <a:pPr marL="0" indent="0" algn="ctr">
              <a:buNone/>
            </a:pPr>
            <a:r>
              <a:rPr lang="en-US" sz="1200" dirty="0">
                <a:solidFill>
                  <a:srgbClr val="2D3F50"/>
                </a:solidFill>
                <a:latin typeface="Trebuchet MS"/>
              </a:rPr>
              <a:t>and your own argument or interpretation that goes past the taught material.</a:t>
            </a:r>
          </a:p>
        </p:txBody>
      </p:sp>
    </p:spTree>
    <p:extLst>
      <p:ext uri="{BB962C8B-B14F-4D97-AF65-F5344CB8AC3E}">
        <p14:creationId xmlns:p14="http://schemas.microsoft.com/office/powerpoint/2010/main" val="32753488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74320"/>
            <a:ext cx="64008" cy="4572000"/>
          </a:xfrm>
          <a:prstGeom prst="rect">
            <a:avLst/>
          </a:prstGeom>
          <a:solidFill>
            <a:srgbClr val="0A7EA4"/>
          </a:solidFill>
          <a:ln w="12700">
            <a:solidFill>
              <a:srgbClr val="0A7EA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274320" y="182880"/>
            <a:ext cx="8595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D1B2A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What Makes a Good Project?</a:t>
            </a:r>
            <a:endParaRPr lang="en-US" sz="3000" b="1" dirty="0">
              <a:latin typeface="Trebuchet M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274320" y="914400"/>
            <a:ext cx="4160520" cy="1261872"/>
          </a:xfrm>
          <a:prstGeom prst="rect">
            <a:avLst/>
          </a:prstGeom>
          <a:solidFill>
            <a:srgbClr val="0D1B2A"/>
          </a:solidFill>
          <a:ln w="12700">
            <a:solidFill>
              <a:srgbClr val="0D1B2A"/>
            </a:solidFill>
            <a:prstDash val="solid"/>
          </a:ln>
          <a:effectLst>
            <a:outerShdw blurRad="76200" dist="254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5" name="Shape 3"/>
          <p:cNvSpPr/>
          <p:nvPr/>
        </p:nvSpPr>
        <p:spPr>
          <a:xfrm>
            <a:off x="274320" y="914400"/>
            <a:ext cx="54864" cy="1261872"/>
          </a:xfrm>
          <a:prstGeom prst="rect">
            <a:avLst/>
          </a:prstGeom>
          <a:solidFill>
            <a:srgbClr val="0A7EA4"/>
          </a:solidFill>
          <a:ln w="12700">
            <a:solidFill>
              <a:srgbClr val="0A7EA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912" y="1078992"/>
            <a:ext cx="365760" cy="3657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1074754"/>
            <a:ext cx="3383280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Your Own Idea</a:t>
            </a:r>
            <a:endParaRPr lang="en-US" sz="1400" b="1" dirty="0">
              <a:latin typeface="Trebuchet MS"/>
            </a:endParaRPr>
          </a:p>
        </p:txBody>
      </p:sp>
      <p:sp>
        <p:nvSpPr>
          <p:cNvPr id="8" name="Text 5"/>
          <p:cNvSpPr/>
          <p:nvPr/>
        </p:nvSpPr>
        <p:spPr>
          <a:xfrm>
            <a:off x="438912" y="1449244"/>
            <a:ext cx="3886200" cy="646331"/>
          </a:xfrm>
          <a:prstGeom prst="rect">
            <a:avLst/>
          </a:prstGeom>
          <a:noFill/>
          <a:ln/>
        </p:spPr>
        <p:txBody>
          <a:bodyPr wrap="square" rtlCol="0" anchor="t">
            <a:sp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8BA0B2"/>
                </a:solidFill>
                <a:latin typeface="Trebuchet MS"/>
                <a:ea typeface="Calibri" pitchFamily="34" charset="-122"/>
                <a:cs typeface="Calibri" pitchFamily="34" charset="-120"/>
              </a:rPr>
              <a:t>The best projects come from genuine curiosity. Choose something you find intellectually interesting — you will be spending 300 hours on it.</a:t>
            </a:r>
            <a:endParaRPr lang="en-US" sz="1200" dirty="0">
              <a:latin typeface="Trebuchet MS"/>
            </a:endParaRPr>
          </a:p>
        </p:txBody>
      </p:sp>
      <p:sp>
        <p:nvSpPr>
          <p:cNvPr id="9" name="Shape 6"/>
          <p:cNvSpPr/>
          <p:nvPr/>
        </p:nvSpPr>
        <p:spPr>
          <a:xfrm>
            <a:off x="4709160" y="914400"/>
            <a:ext cx="4160520" cy="1261872"/>
          </a:xfrm>
          <a:prstGeom prst="rect">
            <a:avLst/>
          </a:prstGeom>
          <a:solidFill>
            <a:srgbClr val="0D1B2A"/>
          </a:solidFill>
          <a:ln w="12700">
            <a:solidFill>
              <a:srgbClr val="0D1B2A"/>
            </a:solidFill>
            <a:prstDash val="solid"/>
          </a:ln>
          <a:effectLst>
            <a:outerShdw blurRad="76200" dist="254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0" name="Shape 7"/>
          <p:cNvSpPr/>
          <p:nvPr/>
        </p:nvSpPr>
        <p:spPr>
          <a:xfrm>
            <a:off x="4709160" y="914400"/>
            <a:ext cx="54864" cy="1261872"/>
          </a:xfrm>
          <a:prstGeom prst="rect">
            <a:avLst/>
          </a:prstGeom>
          <a:solidFill>
            <a:srgbClr val="0A7EA4"/>
          </a:solidFill>
          <a:ln w="12700">
            <a:solidFill>
              <a:srgbClr val="0A7EA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3752" y="1078992"/>
            <a:ext cx="365760" cy="36576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349240" y="1074754"/>
            <a:ext cx="3383280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Feasible in the Time</a:t>
            </a:r>
            <a:endParaRPr lang="en-US" sz="1400" b="1" dirty="0">
              <a:latin typeface="Trebuchet MS"/>
            </a:endParaRPr>
          </a:p>
        </p:txBody>
      </p:sp>
      <p:sp>
        <p:nvSpPr>
          <p:cNvPr id="13" name="Text 9"/>
          <p:cNvSpPr/>
          <p:nvPr/>
        </p:nvSpPr>
        <p:spPr>
          <a:xfrm>
            <a:off x="4873752" y="1449244"/>
            <a:ext cx="3886200" cy="646331"/>
          </a:xfrm>
          <a:prstGeom prst="rect">
            <a:avLst/>
          </a:prstGeom>
          <a:noFill/>
          <a:ln/>
        </p:spPr>
        <p:txBody>
          <a:bodyPr wrap="square" rtlCol="0" anchor="t">
            <a:sp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8BA0B2"/>
                </a:solidFill>
                <a:latin typeface="Trebuchet MS"/>
                <a:ea typeface="Calibri" pitchFamily="34" charset="-122"/>
                <a:cs typeface="Calibri" pitchFamily="34" charset="-120"/>
              </a:rPr>
              <a:t>~300 hours across the year. Be realistic. Scope it to what is achievable, not what sounds impressive on paper.</a:t>
            </a:r>
            <a:endParaRPr lang="en-US" sz="1200" dirty="0">
              <a:latin typeface="Trebuchet MS"/>
            </a:endParaRPr>
          </a:p>
        </p:txBody>
      </p:sp>
      <p:sp>
        <p:nvSpPr>
          <p:cNvPr id="14" name="Shape 10"/>
          <p:cNvSpPr/>
          <p:nvPr/>
        </p:nvSpPr>
        <p:spPr>
          <a:xfrm>
            <a:off x="274320" y="2331720"/>
            <a:ext cx="4160520" cy="1261872"/>
          </a:xfrm>
          <a:prstGeom prst="rect">
            <a:avLst/>
          </a:prstGeom>
          <a:solidFill>
            <a:srgbClr val="0D1B2A"/>
          </a:solidFill>
          <a:ln w="12700">
            <a:solidFill>
              <a:srgbClr val="0D1B2A"/>
            </a:solidFill>
            <a:prstDash val="solid"/>
          </a:ln>
          <a:effectLst>
            <a:outerShdw blurRad="76200" dist="254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5" name="Shape 11"/>
          <p:cNvSpPr/>
          <p:nvPr/>
        </p:nvSpPr>
        <p:spPr>
          <a:xfrm>
            <a:off x="274320" y="2331720"/>
            <a:ext cx="54864" cy="1261872"/>
          </a:xfrm>
          <a:prstGeom prst="rect">
            <a:avLst/>
          </a:prstGeom>
          <a:solidFill>
            <a:srgbClr val="0A7EA4"/>
          </a:solidFill>
          <a:ln w="12700">
            <a:solidFill>
              <a:srgbClr val="0A7EA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912" y="2496312"/>
            <a:ext cx="365760" cy="36576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914400" y="2492074"/>
            <a:ext cx="3383280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Narrow and Deep</a:t>
            </a:r>
            <a:endParaRPr lang="en-US" sz="1400" b="1" dirty="0">
              <a:latin typeface="Trebuchet MS"/>
            </a:endParaRPr>
          </a:p>
        </p:txBody>
      </p:sp>
      <p:sp>
        <p:nvSpPr>
          <p:cNvPr id="18" name="Text 13"/>
          <p:cNvSpPr/>
          <p:nvPr/>
        </p:nvSpPr>
        <p:spPr>
          <a:xfrm>
            <a:off x="438912" y="2858543"/>
            <a:ext cx="3886200" cy="646331"/>
          </a:xfrm>
          <a:prstGeom prst="rect">
            <a:avLst/>
          </a:prstGeom>
          <a:noFill/>
          <a:ln/>
        </p:spPr>
        <p:txBody>
          <a:bodyPr wrap="square" rtlCol="0" anchor="t">
            <a:sp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8BA0B2"/>
                </a:solidFill>
                <a:latin typeface="Trebuchet MS"/>
                <a:ea typeface="Calibri" pitchFamily="34" charset="-122"/>
                <a:cs typeface="Calibri" pitchFamily="34" charset="-120"/>
              </a:rPr>
              <a:t>Broad topics produce shallow marks. </a:t>
            </a:r>
            <a:r>
              <a:rPr lang="en-US" sz="1200" b="1" dirty="0">
                <a:solidFill>
                  <a:srgbClr val="8BA0B2"/>
                </a:solidFill>
                <a:latin typeface="Trebuchet MS"/>
                <a:ea typeface="Calibri" pitchFamily="34" charset="-122"/>
                <a:cs typeface="Calibri" pitchFamily="34" charset="-120"/>
              </a:rPr>
              <a:t>'Security of IoT</a:t>
            </a:r>
            <a:r>
              <a:rPr lang="en-US" sz="1200" dirty="0">
                <a:solidFill>
                  <a:srgbClr val="8BA0B2"/>
                </a:solidFill>
                <a:latin typeface="Trebuchet MS"/>
                <a:ea typeface="Calibri" pitchFamily="34" charset="-122"/>
                <a:cs typeface="Calibri" pitchFamily="34" charset="-120"/>
              </a:rPr>
              <a:t>' is too broad. '</a:t>
            </a:r>
            <a:r>
              <a:rPr lang="en-US" sz="1200" b="1" dirty="0">
                <a:solidFill>
                  <a:srgbClr val="8BA0B2"/>
                </a:solidFill>
                <a:latin typeface="Trebuchet MS"/>
                <a:ea typeface="Calibri" pitchFamily="34" charset="-122"/>
                <a:cs typeface="Calibri" pitchFamily="34" charset="-120"/>
              </a:rPr>
              <a:t>Adversarial attacks against IDS in IoT environments</a:t>
            </a:r>
            <a:r>
              <a:rPr lang="en-US" sz="1200" dirty="0">
                <a:solidFill>
                  <a:srgbClr val="8BA0B2"/>
                </a:solidFill>
                <a:latin typeface="Trebuchet MS"/>
                <a:ea typeface="Calibri" pitchFamily="34" charset="-122"/>
                <a:cs typeface="Calibri" pitchFamily="34" charset="-120"/>
              </a:rPr>
              <a:t>' is a topic.</a:t>
            </a:r>
            <a:endParaRPr lang="en-US" sz="1200" dirty="0">
              <a:latin typeface="Trebuchet MS"/>
            </a:endParaRPr>
          </a:p>
        </p:txBody>
      </p:sp>
      <p:sp>
        <p:nvSpPr>
          <p:cNvPr id="19" name="Shape 14"/>
          <p:cNvSpPr/>
          <p:nvPr/>
        </p:nvSpPr>
        <p:spPr>
          <a:xfrm>
            <a:off x="4709160" y="2331720"/>
            <a:ext cx="4160520" cy="1261872"/>
          </a:xfrm>
          <a:prstGeom prst="rect">
            <a:avLst/>
          </a:prstGeom>
          <a:solidFill>
            <a:srgbClr val="0D1B2A"/>
          </a:solidFill>
          <a:ln w="12700">
            <a:solidFill>
              <a:srgbClr val="0D1B2A"/>
            </a:solidFill>
            <a:prstDash val="solid"/>
          </a:ln>
          <a:effectLst>
            <a:outerShdw blurRad="76200" dist="254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20" name="Shape 15"/>
          <p:cNvSpPr/>
          <p:nvPr/>
        </p:nvSpPr>
        <p:spPr>
          <a:xfrm>
            <a:off x="4709160" y="2331720"/>
            <a:ext cx="54864" cy="1261872"/>
          </a:xfrm>
          <a:prstGeom prst="rect">
            <a:avLst/>
          </a:prstGeom>
          <a:solidFill>
            <a:srgbClr val="0A7EA4"/>
          </a:solidFill>
          <a:ln w="12700">
            <a:solidFill>
              <a:srgbClr val="0A7EA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3752" y="2496312"/>
            <a:ext cx="365760" cy="36576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5349240" y="2492074"/>
            <a:ext cx="3383280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Literature Available</a:t>
            </a:r>
            <a:endParaRPr lang="en-US" sz="1400" b="1" dirty="0">
              <a:latin typeface="Trebuchet MS"/>
            </a:endParaRPr>
          </a:p>
        </p:txBody>
      </p:sp>
      <p:sp>
        <p:nvSpPr>
          <p:cNvPr id="23" name="Text 17"/>
          <p:cNvSpPr/>
          <p:nvPr/>
        </p:nvSpPr>
        <p:spPr>
          <a:xfrm>
            <a:off x="4873752" y="2858543"/>
            <a:ext cx="3886200" cy="646331"/>
          </a:xfrm>
          <a:prstGeom prst="rect">
            <a:avLst/>
          </a:prstGeom>
          <a:noFill/>
          <a:ln/>
        </p:spPr>
        <p:txBody>
          <a:bodyPr wrap="square" rtlCol="0" anchor="t">
            <a:sp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8BA0B2"/>
                </a:solidFill>
                <a:latin typeface="Trebuchet MS"/>
                <a:ea typeface="Calibri" pitchFamily="34" charset="-122"/>
                <a:cs typeface="Calibri" pitchFamily="34" charset="-120"/>
              </a:rPr>
              <a:t>If you cannot find 10+ credible academic sources at the outset, rethink the topic. No evidence base means no literature review.</a:t>
            </a:r>
            <a:endParaRPr lang="en-US" sz="1200" dirty="0">
              <a:latin typeface="Trebuchet MS"/>
            </a:endParaRPr>
          </a:p>
        </p:txBody>
      </p:sp>
      <p:sp>
        <p:nvSpPr>
          <p:cNvPr id="24" name="Shape 18"/>
          <p:cNvSpPr/>
          <p:nvPr/>
        </p:nvSpPr>
        <p:spPr>
          <a:xfrm>
            <a:off x="274320" y="3749040"/>
            <a:ext cx="4160520" cy="1261872"/>
          </a:xfrm>
          <a:prstGeom prst="rect">
            <a:avLst/>
          </a:prstGeom>
          <a:solidFill>
            <a:srgbClr val="0D1B2A"/>
          </a:solidFill>
          <a:ln w="12700">
            <a:solidFill>
              <a:srgbClr val="0D1B2A"/>
            </a:solidFill>
            <a:prstDash val="solid"/>
          </a:ln>
          <a:effectLst>
            <a:outerShdw blurRad="76200" dist="254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25" name="Shape 19"/>
          <p:cNvSpPr/>
          <p:nvPr/>
        </p:nvSpPr>
        <p:spPr>
          <a:xfrm>
            <a:off x="274320" y="3749040"/>
            <a:ext cx="54864" cy="1261872"/>
          </a:xfrm>
          <a:prstGeom prst="rect">
            <a:avLst/>
          </a:prstGeom>
          <a:solidFill>
            <a:srgbClr val="0A7EA4"/>
          </a:solidFill>
          <a:ln w="12700">
            <a:solidFill>
              <a:srgbClr val="0A7EA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2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8912" y="3913632"/>
            <a:ext cx="365760" cy="365760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914400" y="3909394"/>
            <a:ext cx="3383280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Empirically Grounded</a:t>
            </a:r>
            <a:endParaRPr lang="en-US" sz="1400" b="1" dirty="0">
              <a:latin typeface="Trebuchet MS"/>
            </a:endParaRPr>
          </a:p>
        </p:txBody>
      </p:sp>
      <p:sp>
        <p:nvSpPr>
          <p:cNvPr id="28" name="Text 21"/>
          <p:cNvSpPr/>
          <p:nvPr/>
        </p:nvSpPr>
        <p:spPr>
          <a:xfrm>
            <a:off x="438912" y="4283884"/>
            <a:ext cx="3886200" cy="646331"/>
          </a:xfrm>
          <a:prstGeom prst="rect">
            <a:avLst/>
          </a:prstGeom>
          <a:noFill/>
          <a:ln/>
        </p:spPr>
        <p:txBody>
          <a:bodyPr wrap="square" rtlCol="0" anchor="t">
            <a:sp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8BA0B2"/>
                </a:solidFill>
                <a:latin typeface="Trebuchet MS"/>
                <a:ea typeface="Calibri" pitchFamily="34" charset="-122"/>
                <a:cs typeface="Calibri" pitchFamily="34" charset="-120"/>
              </a:rPr>
              <a:t>Can you collect data, run experiments, build something, or analyse something? Projects that only describe receive lower marks.</a:t>
            </a:r>
            <a:endParaRPr lang="en-US" sz="1200" dirty="0">
              <a:latin typeface="Trebuchet MS"/>
            </a:endParaRPr>
          </a:p>
        </p:txBody>
      </p:sp>
      <p:sp>
        <p:nvSpPr>
          <p:cNvPr id="29" name="Shape 22"/>
          <p:cNvSpPr/>
          <p:nvPr/>
        </p:nvSpPr>
        <p:spPr>
          <a:xfrm>
            <a:off x="4709160" y="3749040"/>
            <a:ext cx="4160520" cy="1261872"/>
          </a:xfrm>
          <a:prstGeom prst="rect">
            <a:avLst/>
          </a:prstGeom>
          <a:solidFill>
            <a:srgbClr val="0D1B2A"/>
          </a:solidFill>
          <a:ln w="12700">
            <a:solidFill>
              <a:srgbClr val="0D1B2A"/>
            </a:solidFill>
            <a:prstDash val="solid"/>
          </a:ln>
          <a:effectLst>
            <a:outerShdw blurRad="76200" dist="254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30" name="Shape 23"/>
          <p:cNvSpPr/>
          <p:nvPr/>
        </p:nvSpPr>
        <p:spPr>
          <a:xfrm>
            <a:off x="4709160" y="3749040"/>
            <a:ext cx="54864" cy="1261872"/>
          </a:xfrm>
          <a:prstGeom prst="rect">
            <a:avLst/>
          </a:prstGeom>
          <a:solidFill>
            <a:srgbClr val="0A7EA4"/>
          </a:solidFill>
          <a:ln w="12700">
            <a:solidFill>
              <a:srgbClr val="0A7EA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31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73752" y="3913632"/>
            <a:ext cx="365760" cy="365760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5349240" y="3909394"/>
            <a:ext cx="3383280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Ethically Viable</a:t>
            </a:r>
            <a:endParaRPr lang="en-US" sz="1400" b="1" dirty="0">
              <a:latin typeface="Trebuchet MS"/>
            </a:endParaRPr>
          </a:p>
        </p:txBody>
      </p:sp>
      <p:sp>
        <p:nvSpPr>
          <p:cNvPr id="33" name="Text 25"/>
          <p:cNvSpPr/>
          <p:nvPr/>
        </p:nvSpPr>
        <p:spPr>
          <a:xfrm>
            <a:off x="4873752" y="4283884"/>
            <a:ext cx="3886200" cy="646331"/>
          </a:xfrm>
          <a:prstGeom prst="rect">
            <a:avLst/>
          </a:prstGeom>
          <a:noFill/>
          <a:ln/>
        </p:spPr>
        <p:txBody>
          <a:bodyPr wrap="square" rtlCol="0" anchor="t">
            <a:sp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8BA0B2"/>
                </a:solidFill>
                <a:latin typeface="Trebuchet MS"/>
                <a:ea typeface="Calibri" pitchFamily="34" charset="-122"/>
                <a:cs typeface="Calibri" pitchFamily="34" charset="-120"/>
              </a:rPr>
              <a:t>Projects involving human participants require extended ethics approval. Primary research on artefacts or network traffic is lower risk.</a:t>
            </a:r>
            <a:endParaRPr lang="en-US" sz="1200" dirty="0">
              <a:latin typeface="Trebuchet M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74320"/>
            <a:ext cx="64008" cy="4572000"/>
          </a:xfrm>
          <a:prstGeom prst="rect">
            <a:avLst/>
          </a:prstGeom>
          <a:solidFill>
            <a:srgbClr val="0A7EA4"/>
          </a:solidFill>
          <a:ln w="12700">
            <a:solidFill>
              <a:srgbClr val="0A7EA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274320" y="182880"/>
            <a:ext cx="8595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D1B2A"/>
                </a:solidFill>
                <a:latin typeface="Trebuchet MS"/>
              </a:rPr>
              <a:t>Generating Ideas — Applied Projects</a:t>
            </a:r>
          </a:p>
        </p:txBody>
      </p:sp>
      <p:sp>
        <p:nvSpPr>
          <p:cNvPr id="100" name="S100"/>
          <p:cNvSpPr/>
          <p:nvPr/>
        </p:nvSpPr>
        <p:spPr>
          <a:xfrm>
            <a:off x="279400" y="914400"/>
            <a:ext cx="2108200" cy="1206766"/>
          </a:xfrm>
          <a:prstGeom prst="roundRect">
            <a:avLst/>
          </a:prstGeom>
          <a:gradFill flip="none" rotWithShape="1">
            <a:gsLst>
              <a:gs pos="0">
                <a:srgbClr val="1FB8CD"/>
              </a:gs>
              <a:gs pos="5000">
                <a:srgbClr val="1FB8CD"/>
              </a:gs>
              <a:gs pos="5001">
                <a:srgbClr val="FFFFFF"/>
              </a:gs>
              <a:gs pos="100000">
                <a:srgbClr val="FFFFFF"/>
              </a:gs>
            </a:gsLst>
            <a:lin ang="0" scaled="1"/>
          </a:gradFill>
          <a:ln w="25400">
            <a:solidFill>
              <a:srgbClr val="1FB8CD"/>
            </a:solidFill>
          </a:ln>
        </p:spPr>
        <p:txBody>
          <a:bodyPr wrap="square" lIns="101600" tIns="50800" rIns="101600" bIns="50800" anchor="ctr"/>
          <a:lstStyle/>
          <a:p>
            <a:endParaRPr lang="en-US"/>
          </a:p>
        </p:txBody>
      </p:sp>
      <p:sp>
        <p:nvSpPr>
          <p:cNvPr id="104" name="S104"/>
          <p:cNvSpPr/>
          <p:nvPr/>
        </p:nvSpPr>
        <p:spPr>
          <a:xfrm>
            <a:off x="2438400" y="914400"/>
            <a:ext cx="2108200" cy="1206766"/>
          </a:xfrm>
          <a:prstGeom prst="roundRect">
            <a:avLst/>
          </a:prstGeom>
          <a:gradFill flip="none" rotWithShape="1">
            <a:gsLst>
              <a:gs pos="0">
                <a:srgbClr val="E05A3A"/>
              </a:gs>
              <a:gs pos="5000">
                <a:srgbClr val="E05A3A"/>
              </a:gs>
              <a:gs pos="5001">
                <a:srgbClr val="FFFFFF"/>
              </a:gs>
              <a:gs pos="100000">
                <a:srgbClr val="FFFFFF"/>
              </a:gs>
            </a:gsLst>
            <a:lin ang="0" scaled="1"/>
          </a:gradFill>
          <a:ln w="25400">
            <a:solidFill>
              <a:srgbClr val="E05A3A"/>
            </a:solidFill>
          </a:ln>
        </p:spPr>
        <p:txBody>
          <a:bodyPr wrap="square" lIns="101600" tIns="50800" rIns="101600" bIns="50800" anchor="ctr"/>
          <a:lstStyle/>
          <a:p>
            <a:endParaRPr lang="en-US"/>
          </a:p>
        </p:txBody>
      </p:sp>
      <p:sp>
        <p:nvSpPr>
          <p:cNvPr id="108" name="S108"/>
          <p:cNvSpPr/>
          <p:nvPr/>
        </p:nvSpPr>
        <p:spPr>
          <a:xfrm>
            <a:off x="4597400" y="914400"/>
            <a:ext cx="2108200" cy="1206766"/>
          </a:xfrm>
          <a:prstGeom prst="roundRect">
            <a:avLst/>
          </a:prstGeom>
          <a:gradFill flip="none" rotWithShape="1">
            <a:gsLst>
              <a:gs pos="0">
                <a:srgbClr val="F0A500"/>
              </a:gs>
              <a:gs pos="5000">
                <a:srgbClr val="F0A500"/>
              </a:gs>
              <a:gs pos="5001">
                <a:srgbClr val="FFFFFF"/>
              </a:gs>
              <a:gs pos="100000">
                <a:srgbClr val="FFFFFF"/>
              </a:gs>
            </a:gsLst>
            <a:lin ang="0" scaled="1"/>
          </a:gradFill>
          <a:ln w="25400">
            <a:solidFill>
              <a:srgbClr val="F0A500"/>
            </a:solidFill>
          </a:ln>
        </p:spPr>
        <p:txBody>
          <a:bodyPr wrap="square" lIns="101600" tIns="50800" rIns="101600" bIns="50800" anchor="ctr"/>
          <a:lstStyle/>
          <a:p>
            <a:endParaRPr lang="en-US"/>
          </a:p>
        </p:txBody>
      </p:sp>
      <p:sp>
        <p:nvSpPr>
          <p:cNvPr id="112" name="S112"/>
          <p:cNvSpPr/>
          <p:nvPr/>
        </p:nvSpPr>
        <p:spPr>
          <a:xfrm>
            <a:off x="6756400" y="914400"/>
            <a:ext cx="2108200" cy="1206766"/>
          </a:xfrm>
          <a:prstGeom prst="roundRect">
            <a:avLst/>
          </a:prstGeom>
          <a:gradFill flip="none" rotWithShape="1">
            <a:gsLst>
              <a:gs pos="0">
                <a:srgbClr val="34D399"/>
              </a:gs>
              <a:gs pos="5000">
                <a:srgbClr val="34D399"/>
              </a:gs>
              <a:gs pos="5001">
                <a:srgbClr val="FFFFFF"/>
              </a:gs>
              <a:gs pos="100000">
                <a:srgbClr val="FFFFFF"/>
              </a:gs>
            </a:gsLst>
            <a:lin ang="0" scaled="1"/>
          </a:gradFill>
          <a:ln w="25400">
            <a:solidFill>
              <a:srgbClr val="34D399"/>
            </a:solidFill>
          </a:ln>
        </p:spPr>
        <p:txBody>
          <a:bodyPr wrap="square" lIns="101600" tIns="50800" rIns="101600" bIns="50800" anchor="ctr"/>
          <a:lstStyle/>
          <a:p>
            <a:endParaRPr lang="en-US"/>
          </a:p>
        </p:txBody>
      </p:sp>
      <p:sp>
        <p:nvSpPr>
          <p:cNvPr id="119" name="S119"/>
          <p:cNvSpPr/>
          <p:nvPr/>
        </p:nvSpPr>
        <p:spPr>
          <a:xfrm>
            <a:off x="279400" y="2317616"/>
            <a:ext cx="8585200" cy="308707"/>
          </a:xfrm>
          <a:prstGeom prst="rect">
            <a:avLst/>
          </a:prstGeom>
          <a:solidFill>
            <a:srgbClr val="0D1B2A"/>
          </a:solidFill>
          <a:ln>
            <a:noFill/>
          </a:ln>
        </p:spPr>
        <p:txBody>
          <a:bodyPr wrap="square" lIns="152400" tIns="50800" rIns="101600" bIns="5080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/>
              </a:rPr>
              <a:t>WORKED EXAMPLES — combine the ingredients</a:t>
            </a:r>
          </a:p>
        </p:txBody>
      </p:sp>
      <p:sp>
        <p:nvSpPr>
          <p:cNvPr id="120" name="S120"/>
          <p:cNvSpPr/>
          <p:nvPr/>
        </p:nvSpPr>
        <p:spPr>
          <a:xfrm>
            <a:off x="279400" y="2710517"/>
            <a:ext cx="8585200" cy="53322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101600" tIns="50800" rIns="101600" bIns="50800" anchor="ctr"/>
          <a:lstStyle/>
          <a:p>
            <a:endParaRPr lang="en-US"/>
          </a:p>
        </p:txBody>
      </p:sp>
      <p:sp>
        <p:nvSpPr>
          <p:cNvPr id="121" name="S121"/>
          <p:cNvSpPr/>
          <p:nvPr/>
        </p:nvSpPr>
        <p:spPr>
          <a:xfrm>
            <a:off x="279400" y="2710517"/>
            <a:ext cx="2235200" cy="533222"/>
          </a:xfrm>
          <a:prstGeom prst="rect">
            <a:avLst/>
          </a:prstGeom>
          <a:noFill/>
          <a:ln>
            <a:noFill/>
          </a:ln>
        </p:spPr>
        <p:txBody>
          <a:bodyPr wrap="square" lIns="152400" tIns="50800" rIns="101600" bIns="5080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D1B2A"/>
                </a:solidFill>
                <a:latin typeface="Trebuchet MS"/>
              </a:rPr>
              <a:t>Browser traffic</a:t>
            </a:r>
          </a:p>
        </p:txBody>
      </p:sp>
      <p:sp>
        <p:nvSpPr>
          <p:cNvPr id="122" name="S122"/>
          <p:cNvSpPr/>
          <p:nvPr/>
        </p:nvSpPr>
        <p:spPr>
          <a:xfrm>
            <a:off x="2501900" y="2794710"/>
            <a:ext cx="12700" cy="364836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wrap="square" lIns="101600" tIns="50800" rIns="101600" bIns="50800" anchor="ctr"/>
          <a:lstStyle/>
          <a:p>
            <a:endParaRPr lang="en-US"/>
          </a:p>
        </p:txBody>
      </p:sp>
      <p:sp>
        <p:nvSpPr>
          <p:cNvPr id="123" name="S123"/>
          <p:cNvSpPr/>
          <p:nvPr/>
        </p:nvSpPr>
        <p:spPr>
          <a:xfrm>
            <a:off x="2514600" y="2710517"/>
            <a:ext cx="1778000" cy="533222"/>
          </a:xfrm>
          <a:prstGeom prst="rect">
            <a:avLst/>
          </a:prstGeom>
          <a:noFill/>
          <a:ln>
            <a:noFill/>
          </a:ln>
        </p:spPr>
        <p:txBody>
          <a:bodyPr wrap="square" lIns="152400" tIns="50800" rIns="101600" bIns="5080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333333"/>
                </a:solidFill>
                <a:latin typeface="Trebuchet MS"/>
              </a:rPr>
              <a:t>phishing URLs</a:t>
            </a:r>
          </a:p>
        </p:txBody>
      </p:sp>
      <p:sp>
        <p:nvSpPr>
          <p:cNvPr id="124" name="S124"/>
          <p:cNvSpPr/>
          <p:nvPr/>
        </p:nvSpPr>
        <p:spPr>
          <a:xfrm>
            <a:off x="4279900" y="2794710"/>
            <a:ext cx="12700" cy="364836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wrap="square" lIns="101600" tIns="50800" rIns="101600" bIns="50800" anchor="ctr"/>
          <a:lstStyle/>
          <a:p>
            <a:endParaRPr lang="en-US"/>
          </a:p>
        </p:txBody>
      </p:sp>
      <p:sp>
        <p:nvSpPr>
          <p:cNvPr id="125" name="S125"/>
          <p:cNvSpPr/>
          <p:nvPr/>
        </p:nvSpPr>
        <p:spPr>
          <a:xfrm>
            <a:off x="4292600" y="2710517"/>
            <a:ext cx="1778000" cy="533222"/>
          </a:xfrm>
          <a:prstGeom prst="rect">
            <a:avLst/>
          </a:prstGeom>
          <a:noFill/>
          <a:ln>
            <a:noFill/>
          </a:ln>
        </p:spPr>
        <p:txBody>
          <a:bodyPr wrap="square" lIns="152400" tIns="50800" rIns="101600" bIns="5080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333333"/>
                </a:solidFill>
                <a:latin typeface="Trebuchet MS"/>
              </a:rPr>
              <a:t>real-time client-side detection</a:t>
            </a:r>
          </a:p>
        </p:txBody>
      </p:sp>
      <p:sp>
        <p:nvSpPr>
          <p:cNvPr id="126" name="S126"/>
          <p:cNvSpPr/>
          <p:nvPr/>
        </p:nvSpPr>
        <p:spPr>
          <a:xfrm>
            <a:off x="6057900" y="2794710"/>
            <a:ext cx="12700" cy="364836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wrap="square" lIns="101600" tIns="50800" rIns="101600" bIns="50800" anchor="ctr"/>
          <a:lstStyle/>
          <a:p>
            <a:endParaRPr lang="en-US"/>
          </a:p>
        </p:txBody>
      </p:sp>
      <p:sp>
        <p:nvSpPr>
          <p:cNvPr id="127" name="S127"/>
          <p:cNvSpPr/>
          <p:nvPr/>
        </p:nvSpPr>
        <p:spPr>
          <a:xfrm>
            <a:off x="6070600" y="2710517"/>
            <a:ext cx="2794000" cy="533222"/>
          </a:xfrm>
          <a:prstGeom prst="rect">
            <a:avLst/>
          </a:prstGeom>
          <a:noFill/>
          <a:ln>
            <a:noFill/>
          </a:ln>
        </p:spPr>
        <p:txBody>
          <a:bodyPr wrap="square" lIns="152400" tIns="50800" rIns="101600" bIns="5080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333333"/>
                </a:solidFill>
                <a:latin typeface="Trebuchet MS"/>
              </a:rPr>
              <a:t>ML model accuracy + latency</a:t>
            </a:r>
          </a:p>
        </p:txBody>
      </p:sp>
      <p:sp>
        <p:nvSpPr>
          <p:cNvPr id="128" name="S128"/>
          <p:cNvSpPr/>
          <p:nvPr/>
        </p:nvSpPr>
        <p:spPr>
          <a:xfrm>
            <a:off x="279400" y="3271804"/>
            <a:ext cx="8585200" cy="533222"/>
          </a:xfrm>
          <a:prstGeom prst="rect">
            <a:avLst/>
          </a:prstGeom>
          <a:solidFill>
            <a:srgbClr val="F4F8FB"/>
          </a:solidFill>
          <a:ln>
            <a:noFill/>
          </a:ln>
        </p:spPr>
        <p:txBody>
          <a:bodyPr wrap="square" lIns="101600" tIns="50800" rIns="101600" bIns="50800" anchor="ctr"/>
          <a:lstStyle/>
          <a:p>
            <a:endParaRPr lang="en-US"/>
          </a:p>
        </p:txBody>
      </p:sp>
      <p:sp>
        <p:nvSpPr>
          <p:cNvPr id="129" name="S129"/>
          <p:cNvSpPr/>
          <p:nvPr/>
        </p:nvSpPr>
        <p:spPr>
          <a:xfrm>
            <a:off x="279400" y="3271804"/>
            <a:ext cx="2235200" cy="533222"/>
          </a:xfrm>
          <a:prstGeom prst="rect">
            <a:avLst/>
          </a:prstGeom>
          <a:noFill/>
          <a:ln>
            <a:noFill/>
          </a:ln>
        </p:spPr>
        <p:txBody>
          <a:bodyPr wrap="square" lIns="152400" tIns="50800" rIns="101600" bIns="5080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D1B2A"/>
                </a:solidFill>
                <a:latin typeface="Trebuchet MS"/>
              </a:rPr>
              <a:t>CAN bus / vehicle ECUs</a:t>
            </a:r>
          </a:p>
        </p:txBody>
      </p:sp>
      <p:sp>
        <p:nvSpPr>
          <p:cNvPr id="130" name="S130"/>
          <p:cNvSpPr/>
          <p:nvPr/>
        </p:nvSpPr>
        <p:spPr>
          <a:xfrm>
            <a:off x="2501900" y="3355997"/>
            <a:ext cx="12700" cy="364836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wrap="square" lIns="101600" tIns="50800" rIns="101600" bIns="50800" anchor="ctr"/>
          <a:lstStyle/>
          <a:p>
            <a:endParaRPr lang="en-US"/>
          </a:p>
        </p:txBody>
      </p:sp>
      <p:sp>
        <p:nvSpPr>
          <p:cNvPr id="131" name="S131"/>
          <p:cNvSpPr/>
          <p:nvPr/>
        </p:nvSpPr>
        <p:spPr>
          <a:xfrm>
            <a:off x="2514600" y="3271804"/>
            <a:ext cx="1778000" cy="533222"/>
          </a:xfrm>
          <a:prstGeom prst="rect">
            <a:avLst/>
          </a:prstGeom>
          <a:noFill/>
          <a:ln>
            <a:noFill/>
          </a:ln>
        </p:spPr>
        <p:txBody>
          <a:bodyPr wrap="square" lIns="152400" tIns="50800" rIns="101600" bIns="5080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333333"/>
                </a:solidFill>
                <a:latin typeface="Trebuchet MS"/>
              </a:rPr>
              <a:t>message injection</a:t>
            </a:r>
          </a:p>
        </p:txBody>
      </p:sp>
      <p:sp>
        <p:nvSpPr>
          <p:cNvPr id="132" name="S132"/>
          <p:cNvSpPr/>
          <p:nvPr/>
        </p:nvSpPr>
        <p:spPr>
          <a:xfrm>
            <a:off x="4279900" y="3355997"/>
            <a:ext cx="12700" cy="364836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wrap="square" lIns="101600" tIns="50800" rIns="101600" bIns="50800" anchor="ctr"/>
          <a:lstStyle/>
          <a:p>
            <a:endParaRPr lang="en-US"/>
          </a:p>
        </p:txBody>
      </p:sp>
      <p:sp>
        <p:nvSpPr>
          <p:cNvPr id="133" name="S133"/>
          <p:cNvSpPr/>
          <p:nvPr/>
        </p:nvSpPr>
        <p:spPr>
          <a:xfrm>
            <a:off x="4292600" y="3271804"/>
            <a:ext cx="1778000" cy="533222"/>
          </a:xfrm>
          <a:prstGeom prst="rect">
            <a:avLst/>
          </a:prstGeom>
          <a:noFill/>
          <a:ln>
            <a:noFill/>
          </a:ln>
        </p:spPr>
        <p:txBody>
          <a:bodyPr wrap="square" lIns="152400" tIns="50800" rIns="101600" bIns="5080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333333"/>
                </a:solidFill>
                <a:latin typeface="Trebuchet MS"/>
              </a:rPr>
              <a:t>automotive controller networks</a:t>
            </a:r>
          </a:p>
        </p:txBody>
      </p:sp>
      <p:sp>
        <p:nvSpPr>
          <p:cNvPr id="134" name="S134"/>
          <p:cNvSpPr/>
          <p:nvPr/>
        </p:nvSpPr>
        <p:spPr>
          <a:xfrm>
            <a:off x="6057900" y="3355997"/>
            <a:ext cx="12700" cy="364836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wrap="square" lIns="101600" tIns="50800" rIns="101600" bIns="50800" anchor="ctr"/>
          <a:lstStyle/>
          <a:p>
            <a:endParaRPr lang="en-US"/>
          </a:p>
        </p:txBody>
      </p:sp>
      <p:sp>
        <p:nvSpPr>
          <p:cNvPr id="135" name="S135"/>
          <p:cNvSpPr/>
          <p:nvPr/>
        </p:nvSpPr>
        <p:spPr>
          <a:xfrm>
            <a:off x="6070600" y="3271804"/>
            <a:ext cx="2794000" cy="533222"/>
          </a:xfrm>
          <a:prstGeom prst="rect">
            <a:avLst/>
          </a:prstGeom>
          <a:noFill/>
          <a:ln>
            <a:noFill/>
          </a:ln>
        </p:spPr>
        <p:txBody>
          <a:bodyPr wrap="square" lIns="152400" tIns="50800" rIns="101600" bIns="5080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333333"/>
                </a:solidFill>
                <a:latin typeface="Trebuchet MS"/>
              </a:rPr>
              <a:t>hybrid IDS detection rate</a:t>
            </a:r>
          </a:p>
        </p:txBody>
      </p:sp>
      <p:sp>
        <p:nvSpPr>
          <p:cNvPr id="136" name="S136"/>
          <p:cNvSpPr/>
          <p:nvPr/>
        </p:nvSpPr>
        <p:spPr>
          <a:xfrm>
            <a:off x="279400" y="3833090"/>
            <a:ext cx="8585200" cy="53322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101600" tIns="50800" rIns="101600" bIns="50800" anchor="ctr"/>
          <a:lstStyle/>
          <a:p>
            <a:endParaRPr lang="en-US"/>
          </a:p>
        </p:txBody>
      </p:sp>
      <p:sp>
        <p:nvSpPr>
          <p:cNvPr id="137" name="S137"/>
          <p:cNvSpPr/>
          <p:nvPr/>
        </p:nvSpPr>
        <p:spPr>
          <a:xfrm>
            <a:off x="279400" y="3833090"/>
            <a:ext cx="2235200" cy="533222"/>
          </a:xfrm>
          <a:prstGeom prst="rect">
            <a:avLst/>
          </a:prstGeom>
          <a:noFill/>
          <a:ln>
            <a:noFill/>
          </a:ln>
        </p:spPr>
        <p:txBody>
          <a:bodyPr wrap="square" lIns="152400" tIns="50800" rIns="101600" bIns="5080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D1B2A"/>
                </a:solidFill>
                <a:latin typeface="Trebuchet MS"/>
              </a:rPr>
              <a:t>Container workloads</a:t>
            </a:r>
          </a:p>
        </p:txBody>
      </p:sp>
      <p:sp>
        <p:nvSpPr>
          <p:cNvPr id="138" name="S138"/>
          <p:cNvSpPr/>
          <p:nvPr/>
        </p:nvSpPr>
        <p:spPr>
          <a:xfrm>
            <a:off x="2501900" y="3917283"/>
            <a:ext cx="12700" cy="364836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wrap="square" lIns="101600" tIns="50800" rIns="101600" bIns="50800" anchor="ctr"/>
          <a:lstStyle/>
          <a:p>
            <a:endParaRPr lang="en-US"/>
          </a:p>
        </p:txBody>
      </p:sp>
      <p:sp>
        <p:nvSpPr>
          <p:cNvPr id="139" name="S139"/>
          <p:cNvSpPr/>
          <p:nvPr/>
        </p:nvSpPr>
        <p:spPr>
          <a:xfrm>
            <a:off x="2514600" y="3833090"/>
            <a:ext cx="1778000" cy="533222"/>
          </a:xfrm>
          <a:prstGeom prst="rect">
            <a:avLst/>
          </a:prstGeom>
          <a:noFill/>
          <a:ln>
            <a:noFill/>
          </a:ln>
        </p:spPr>
        <p:txBody>
          <a:bodyPr wrap="square" lIns="152400" tIns="50800" rIns="101600" bIns="5080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333333"/>
                </a:solidFill>
                <a:latin typeface="Trebuchet MS"/>
              </a:rPr>
              <a:t>runtime compromise</a:t>
            </a:r>
          </a:p>
        </p:txBody>
      </p:sp>
      <p:sp>
        <p:nvSpPr>
          <p:cNvPr id="140" name="S140"/>
          <p:cNvSpPr/>
          <p:nvPr/>
        </p:nvSpPr>
        <p:spPr>
          <a:xfrm>
            <a:off x="4279900" y="3917283"/>
            <a:ext cx="12700" cy="364836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wrap="square" lIns="101600" tIns="50800" rIns="101600" bIns="50800" anchor="ctr"/>
          <a:lstStyle/>
          <a:p>
            <a:endParaRPr lang="en-US"/>
          </a:p>
        </p:txBody>
      </p:sp>
      <p:sp>
        <p:nvSpPr>
          <p:cNvPr id="141" name="S141"/>
          <p:cNvSpPr/>
          <p:nvPr/>
        </p:nvSpPr>
        <p:spPr>
          <a:xfrm>
            <a:off x="4292600" y="3833090"/>
            <a:ext cx="1778000" cy="533222"/>
          </a:xfrm>
          <a:prstGeom prst="rect">
            <a:avLst/>
          </a:prstGeom>
          <a:noFill/>
          <a:ln>
            <a:noFill/>
          </a:ln>
        </p:spPr>
        <p:txBody>
          <a:bodyPr wrap="square" lIns="152400" tIns="50800" rIns="101600" bIns="5080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333333"/>
                </a:solidFill>
                <a:latin typeface="Trebuchet MS"/>
              </a:rPr>
              <a:t>cloud microservices</a:t>
            </a:r>
          </a:p>
        </p:txBody>
      </p:sp>
      <p:sp>
        <p:nvSpPr>
          <p:cNvPr id="142" name="S142"/>
          <p:cNvSpPr/>
          <p:nvPr/>
        </p:nvSpPr>
        <p:spPr>
          <a:xfrm>
            <a:off x="6057900" y="3917283"/>
            <a:ext cx="12700" cy="364836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wrap="square" lIns="101600" tIns="50800" rIns="101600" bIns="50800" anchor="ctr"/>
          <a:lstStyle/>
          <a:p>
            <a:endParaRPr lang="en-US"/>
          </a:p>
        </p:txBody>
      </p:sp>
      <p:sp>
        <p:nvSpPr>
          <p:cNvPr id="143" name="S143"/>
          <p:cNvSpPr/>
          <p:nvPr/>
        </p:nvSpPr>
        <p:spPr>
          <a:xfrm>
            <a:off x="6070600" y="3833090"/>
            <a:ext cx="2794000" cy="533222"/>
          </a:xfrm>
          <a:prstGeom prst="rect">
            <a:avLst/>
          </a:prstGeom>
          <a:noFill/>
          <a:ln>
            <a:noFill/>
          </a:ln>
        </p:spPr>
        <p:txBody>
          <a:bodyPr wrap="square" lIns="152400" tIns="50800" rIns="101600" bIns="5080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333333"/>
                </a:solidFill>
                <a:latin typeface="Trebuchet MS"/>
              </a:rPr>
              <a:t>self-healing rollback success rate</a:t>
            </a:r>
          </a:p>
        </p:txBody>
      </p:sp>
      <p:sp>
        <p:nvSpPr>
          <p:cNvPr id="144" name="S144"/>
          <p:cNvSpPr/>
          <p:nvPr/>
        </p:nvSpPr>
        <p:spPr>
          <a:xfrm>
            <a:off x="279400" y="4394377"/>
            <a:ext cx="8585200" cy="533222"/>
          </a:xfrm>
          <a:prstGeom prst="rect">
            <a:avLst/>
          </a:prstGeom>
          <a:solidFill>
            <a:srgbClr val="F4F8FB"/>
          </a:solidFill>
          <a:ln>
            <a:noFill/>
          </a:ln>
        </p:spPr>
        <p:txBody>
          <a:bodyPr wrap="square" lIns="101600" tIns="50800" rIns="101600" bIns="50800" anchor="ctr"/>
          <a:lstStyle/>
          <a:p>
            <a:endParaRPr lang="en-US"/>
          </a:p>
        </p:txBody>
      </p:sp>
      <p:sp>
        <p:nvSpPr>
          <p:cNvPr id="145" name="S145"/>
          <p:cNvSpPr/>
          <p:nvPr/>
        </p:nvSpPr>
        <p:spPr>
          <a:xfrm>
            <a:off x="279400" y="4394377"/>
            <a:ext cx="2235200" cy="533222"/>
          </a:xfrm>
          <a:prstGeom prst="rect">
            <a:avLst/>
          </a:prstGeom>
          <a:noFill/>
          <a:ln>
            <a:noFill/>
          </a:ln>
        </p:spPr>
        <p:txBody>
          <a:bodyPr wrap="square" lIns="152400" tIns="50800" rIns="101600" bIns="5080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D1B2A"/>
                </a:solidFill>
                <a:latin typeface="Trebuchet MS"/>
              </a:rPr>
              <a:t>OTA firmware updates</a:t>
            </a:r>
          </a:p>
        </p:txBody>
      </p:sp>
      <p:sp>
        <p:nvSpPr>
          <p:cNvPr id="146" name="S146"/>
          <p:cNvSpPr/>
          <p:nvPr/>
        </p:nvSpPr>
        <p:spPr>
          <a:xfrm>
            <a:off x="2501900" y="4478570"/>
            <a:ext cx="12700" cy="364836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wrap="square" lIns="101600" tIns="50800" rIns="101600" bIns="50800" anchor="ctr"/>
          <a:lstStyle/>
          <a:p>
            <a:endParaRPr lang="en-US"/>
          </a:p>
        </p:txBody>
      </p:sp>
      <p:sp>
        <p:nvSpPr>
          <p:cNvPr id="147" name="S147"/>
          <p:cNvSpPr/>
          <p:nvPr/>
        </p:nvSpPr>
        <p:spPr>
          <a:xfrm>
            <a:off x="2514600" y="4394377"/>
            <a:ext cx="1778000" cy="533222"/>
          </a:xfrm>
          <a:prstGeom prst="rect">
            <a:avLst/>
          </a:prstGeom>
          <a:noFill/>
          <a:ln>
            <a:noFill/>
          </a:ln>
        </p:spPr>
        <p:txBody>
          <a:bodyPr wrap="square" lIns="152400" tIns="50800" rIns="101600" bIns="5080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333333"/>
                </a:solidFill>
                <a:latin typeface="Trebuchet MS"/>
              </a:rPr>
              <a:t>tampering in transit</a:t>
            </a:r>
          </a:p>
        </p:txBody>
      </p:sp>
      <p:sp>
        <p:nvSpPr>
          <p:cNvPr id="148" name="S148"/>
          <p:cNvSpPr/>
          <p:nvPr/>
        </p:nvSpPr>
        <p:spPr>
          <a:xfrm>
            <a:off x="4279900" y="4478570"/>
            <a:ext cx="12700" cy="364836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wrap="square" lIns="101600" tIns="50800" rIns="101600" bIns="50800" anchor="ctr"/>
          <a:lstStyle/>
          <a:p>
            <a:endParaRPr lang="en-US"/>
          </a:p>
        </p:txBody>
      </p:sp>
      <p:sp>
        <p:nvSpPr>
          <p:cNvPr id="149" name="S149"/>
          <p:cNvSpPr/>
          <p:nvPr/>
        </p:nvSpPr>
        <p:spPr>
          <a:xfrm>
            <a:off x="4292600" y="4394377"/>
            <a:ext cx="1778000" cy="533222"/>
          </a:xfrm>
          <a:prstGeom prst="rect">
            <a:avLst/>
          </a:prstGeom>
          <a:noFill/>
          <a:ln>
            <a:noFill/>
          </a:ln>
        </p:spPr>
        <p:txBody>
          <a:bodyPr wrap="square" lIns="152400" tIns="50800" rIns="101600" bIns="5080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333333"/>
                </a:solidFill>
                <a:latin typeface="Trebuchet MS"/>
              </a:rPr>
              <a:t>embedded / IoT devices</a:t>
            </a:r>
          </a:p>
        </p:txBody>
      </p:sp>
      <p:sp>
        <p:nvSpPr>
          <p:cNvPr id="150" name="S150"/>
          <p:cNvSpPr/>
          <p:nvPr/>
        </p:nvSpPr>
        <p:spPr>
          <a:xfrm>
            <a:off x="6057900" y="4478570"/>
            <a:ext cx="12700" cy="364836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wrap="square" lIns="101600" tIns="50800" rIns="101600" bIns="50800" anchor="ctr"/>
          <a:lstStyle/>
          <a:p>
            <a:endParaRPr lang="en-US"/>
          </a:p>
        </p:txBody>
      </p:sp>
      <p:sp>
        <p:nvSpPr>
          <p:cNvPr id="151" name="S151"/>
          <p:cNvSpPr/>
          <p:nvPr/>
        </p:nvSpPr>
        <p:spPr>
          <a:xfrm>
            <a:off x="6070600" y="4394377"/>
            <a:ext cx="2794000" cy="533222"/>
          </a:xfrm>
          <a:prstGeom prst="rect">
            <a:avLst/>
          </a:prstGeom>
          <a:noFill/>
          <a:ln>
            <a:noFill/>
          </a:ln>
        </p:spPr>
        <p:txBody>
          <a:bodyPr wrap="square" lIns="152400" tIns="50800" rIns="101600" bIns="5080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333333"/>
                </a:solidFill>
                <a:latin typeface="Trebuchet MS"/>
              </a:rPr>
              <a:t>cryptographic protocol analysis</a:t>
            </a:r>
          </a:p>
        </p:txBody>
      </p:sp>
      <p:sp>
        <p:nvSpPr>
          <p:cNvPr id="102" name="S102"/>
          <p:cNvSpPr/>
          <p:nvPr/>
        </p:nvSpPr>
        <p:spPr>
          <a:xfrm>
            <a:off x="457200" y="1110850"/>
            <a:ext cx="1854200" cy="364836"/>
          </a:xfrm>
          <a:prstGeom prst="rect">
            <a:avLst/>
          </a:prstGeom>
          <a:noFill/>
          <a:ln>
            <a:noFill/>
          </a:ln>
        </p:spPr>
        <p:txBody>
          <a:bodyPr wrap="square" lIns="25400" tIns="25400" rIns="101600" bIns="2540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1FB8CD"/>
                </a:solidFill>
                <a:latin typeface="Trebuchet MS"/>
              </a:rPr>
              <a:t>ASSET</a:t>
            </a:r>
          </a:p>
        </p:txBody>
      </p:sp>
      <p:sp>
        <p:nvSpPr>
          <p:cNvPr id="103" name="S103"/>
          <p:cNvSpPr/>
          <p:nvPr/>
        </p:nvSpPr>
        <p:spPr>
          <a:xfrm>
            <a:off x="457200" y="1503751"/>
            <a:ext cx="1854200" cy="533222"/>
          </a:xfrm>
          <a:prstGeom prst="rect">
            <a:avLst/>
          </a:prstGeom>
          <a:noFill/>
          <a:ln>
            <a:noFill/>
          </a:ln>
        </p:spPr>
        <p:txBody>
          <a:bodyPr wrap="square" lIns="25400" tIns="25400" rIns="101600" bIns="2540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555555"/>
                </a:solidFill>
                <a:latin typeface="Trebuchet MS"/>
              </a:rPr>
              <a:t>what you're protecting</a:t>
            </a:r>
          </a:p>
        </p:txBody>
      </p:sp>
      <p:sp>
        <p:nvSpPr>
          <p:cNvPr id="106" name="S106"/>
          <p:cNvSpPr/>
          <p:nvPr/>
        </p:nvSpPr>
        <p:spPr>
          <a:xfrm>
            <a:off x="2616200" y="1110850"/>
            <a:ext cx="1854200" cy="364836"/>
          </a:xfrm>
          <a:prstGeom prst="rect">
            <a:avLst/>
          </a:prstGeom>
          <a:noFill/>
          <a:ln>
            <a:noFill/>
          </a:ln>
        </p:spPr>
        <p:txBody>
          <a:bodyPr wrap="square" lIns="25400" tIns="25400" rIns="101600" bIns="2540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E05A3A"/>
                </a:solidFill>
                <a:latin typeface="Trebuchet MS"/>
              </a:rPr>
              <a:t>THREAT</a:t>
            </a:r>
          </a:p>
        </p:txBody>
      </p:sp>
      <p:sp>
        <p:nvSpPr>
          <p:cNvPr id="107" name="S107"/>
          <p:cNvSpPr/>
          <p:nvPr/>
        </p:nvSpPr>
        <p:spPr>
          <a:xfrm>
            <a:off x="2616200" y="1503751"/>
            <a:ext cx="1854200" cy="533222"/>
          </a:xfrm>
          <a:prstGeom prst="rect">
            <a:avLst/>
          </a:prstGeom>
          <a:noFill/>
          <a:ln>
            <a:noFill/>
          </a:ln>
        </p:spPr>
        <p:txBody>
          <a:bodyPr wrap="square" lIns="25400" tIns="25400" rIns="101600" bIns="2540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555555"/>
                </a:solidFill>
                <a:latin typeface="Trebuchet MS"/>
              </a:rPr>
              <a:t>what could go wrong</a:t>
            </a:r>
          </a:p>
        </p:txBody>
      </p:sp>
      <p:sp>
        <p:nvSpPr>
          <p:cNvPr id="110" name="S110"/>
          <p:cNvSpPr/>
          <p:nvPr/>
        </p:nvSpPr>
        <p:spPr>
          <a:xfrm>
            <a:off x="4775200" y="1110850"/>
            <a:ext cx="1854200" cy="364836"/>
          </a:xfrm>
          <a:prstGeom prst="rect">
            <a:avLst/>
          </a:prstGeom>
          <a:noFill/>
          <a:ln>
            <a:noFill/>
          </a:ln>
        </p:spPr>
        <p:txBody>
          <a:bodyPr wrap="square" lIns="25400" tIns="25400" rIns="101600" bIns="2540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0A500"/>
                </a:solidFill>
                <a:latin typeface="Trebuchet MS"/>
              </a:rPr>
              <a:t>CONTEXT</a:t>
            </a:r>
          </a:p>
        </p:txBody>
      </p:sp>
      <p:sp>
        <p:nvSpPr>
          <p:cNvPr id="111" name="S111"/>
          <p:cNvSpPr/>
          <p:nvPr/>
        </p:nvSpPr>
        <p:spPr>
          <a:xfrm>
            <a:off x="4775200" y="1503751"/>
            <a:ext cx="1854200" cy="533222"/>
          </a:xfrm>
          <a:prstGeom prst="rect">
            <a:avLst/>
          </a:prstGeom>
          <a:noFill/>
          <a:ln>
            <a:noFill/>
          </a:ln>
        </p:spPr>
        <p:txBody>
          <a:bodyPr wrap="square" lIns="25400" tIns="25400" rIns="101600" bIns="2540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555555"/>
                </a:solidFill>
                <a:latin typeface="Trebuchet MS"/>
              </a:rPr>
              <a:t>where it operates</a:t>
            </a:r>
          </a:p>
        </p:txBody>
      </p:sp>
      <p:sp>
        <p:nvSpPr>
          <p:cNvPr id="114" name="S114"/>
          <p:cNvSpPr/>
          <p:nvPr/>
        </p:nvSpPr>
        <p:spPr>
          <a:xfrm>
            <a:off x="6934200" y="1110850"/>
            <a:ext cx="1854200" cy="364836"/>
          </a:xfrm>
          <a:prstGeom prst="rect">
            <a:avLst/>
          </a:prstGeom>
          <a:noFill/>
          <a:ln>
            <a:noFill/>
          </a:ln>
        </p:spPr>
        <p:txBody>
          <a:bodyPr wrap="square" lIns="25400" tIns="25400" rIns="101600" bIns="2540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34D399"/>
                </a:solidFill>
                <a:latin typeface="Trebuchet MS"/>
              </a:rPr>
              <a:t>EVAL METHOD</a:t>
            </a:r>
          </a:p>
        </p:txBody>
      </p:sp>
      <p:sp>
        <p:nvSpPr>
          <p:cNvPr id="115" name="S115"/>
          <p:cNvSpPr/>
          <p:nvPr/>
        </p:nvSpPr>
        <p:spPr>
          <a:xfrm>
            <a:off x="6934200" y="1503751"/>
            <a:ext cx="1854200" cy="533222"/>
          </a:xfrm>
          <a:prstGeom prst="rect">
            <a:avLst/>
          </a:prstGeom>
          <a:noFill/>
          <a:ln>
            <a:noFill/>
          </a:ln>
        </p:spPr>
        <p:txBody>
          <a:bodyPr wrap="square" lIns="25400" tIns="25400" rIns="101600" bIns="2540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555555"/>
                </a:solidFill>
                <a:latin typeface="Trebuchet MS"/>
              </a:rPr>
              <a:t>how you </a:t>
            </a:r>
          </a:p>
          <a:p>
            <a:pPr marL="0" indent="0" algn="ctr">
              <a:buNone/>
            </a:pPr>
            <a:r>
              <a:rPr lang="en-US" sz="1600" dirty="0">
                <a:solidFill>
                  <a:srgbClr val="555555"/>
                </a:solidFill>
                <a:latin typeface="Trebuchet MS"/>
              </a:rPr>
              <a:t>measure it</a:t>
            </a:r>
          </a:p>
        </p:txBody>
      </p:sp>
    </p:spTree>
    <p:extLst>
      <p:ext uri="{BB962C8B-B14F-4D97-AF65-F5344CB8AC3E}">
        <p14:creationId xmlns:p14="http://schemas.microsoft.com/office/powerpoint/2010/main" val="41495274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2B1A9087-824D-4675-A463-5E64679F7053}"/>
              </a:ext>
            </a:extLst>
          </p:cNvPr>
          <p:cNvSpPr/>
          <p:nvPr/>
        </p:nvSpPr>
        <p:spPr>
          <a:xfrm>
            <a:off x="0" y="279400"/>
            <a:ext cx="63500" cy="4572000"/>
          </a:xfrm>
          <a:prstGeom prst="rect">
            <a:avLst/>
          </a:prstGeom>
          <a:solidFill>
            <a:srgbClr val="0A7EA4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GB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B31CA3A-0AAD-4E2C-A6FF-B67A9070E656}"/>
              </a:ext>
            </a:extLst>
          </p:cNvPr>
          <p:cNvSpPr txBox="1"/>
          <p:nvPr/>
        </p:nvSpPr>
        <p:spPr>
          <a:xfrm>
            <a:off x="279400" y="177800"/>
            <a:ext cx="8597900" cy="5969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en-GB" sz="3000" b="1">
                <a:solidFill>
                  <a:srgbClr val="0D1B2A"/>
                </a:solidFill>
                <a:latin typeface="Trebuchet MS"/>
              </a:rPr>
              <a:t>Test Your Applied Project — Three Questions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C5CA7F4-4FD3-426C-8368-493D3F0A264E}"/>
              </a:ext>
            </a:extLst>
          </p:cNvPr>
          <p:cNvSpPr txBox="1"/>
          <p:nvPr/>
        </p:nvSpPr>
        <p:spPr>
          <a:xfrm>
            <a:off x="279400" y="787400"/>
            <a:ext cx="8597900" cy="2286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spAutoFit/>
          </a:bodyPr>
          <a:lstStyle/>
          <a:p>
            <a:pPr algn="l"/>
            <a:r>
              <a:rPr lang="en-GB" sz="1200">
                <a:solidFill>
                  <a:srgbClr val="8BA0B2"/>
                </a:solidFill>
                <a:latin typeface="Trebuchet MS"/>
              </a:rPr>
              <a:t>If you can't answer these, you have an activity, not a research project.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36BFE05-7A5A-405A-9511-8021EA49F908}"/>
              </a:ext>
            </a:extLst>
          </p:cNvPr>
          <p:cNvSpPr/>
          <p:nvPr/>
        </p:nvSpPr>
        <p:spPr>
          <a:xfrm>
            <a:off x="279400" y="1168400"/>
            <a:ext cx="2760133" cy="3759200"/>
          </a:xfrm>
          <a:prstGeom prst="rect">
            <a:avLst/>
          </a:prstGeom>
          <a:solidFill>
            <a:srgbClr val="0A152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00B4671-A319-4519-86F8-F28344EA9F93}"/>
              </a:ext>
            </a:extLst>
          </p:cNvPr>
          <p:cNvSpPr/>
          <p:nvPr/>
        </p:nvSpPr>
        <p:spPr>
          <a:xfrm>
            <a:off x="279400" y="1168400"/>
            <a:ext cx="2760133" cy="38100"/>
          </a:xfrm>
          <a:prstGeom prst="rect">
            <a:avLst/>
          </a:prstGeom>
          <a:solidFill>
            <a:srgbClr val="0A7EA4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GB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A5BDC72-E05F-4FA3-8684-F3A54945074F}"/>
              </a:ext>
            </a:extLst>
          </p:cNvPr>
          <p:cNvSpPr/>
          <p:nvPr/>
        </p:nvSpPr>
        <p:spPr>
          <a:xfrm>
            <a:off x="1430866" y="1447800"/>
            <a:ext cx="457200" cy="457200"/>
          </a:xfrm>
          <a:prstGeom prst="ellipse">
            <a:avLst/>
          </a:prstGeom>
          <a:solidFill>
            <a:srgbClr val="0A7EA4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algn="l"/>
            <a:r>
              <a:rPr lang="en-GB" sz="2200" b="1">
                <a:solidFill>
                  <a:srgbClr val="FFFFFF"/>
                </a:solidFill>
                <a:latin typeface="Trebuchet MS"/>
              </a:rPr>
              <a:t>?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819EE78-E9C0-4BDB-B9B3-E9A2C11F4667}"/>
              </a:ext>
            </a:extLst>
          </p:cNvPr>
          <p:cNvSpPr txBox="1"/>
          <p:nvPr/>
        </p:nvSpPr>
        <p:spPr>
          <a:xfrm>
            <a:off x="457200" y="2057400"/>
            <a:ext cx="2404533" cy="6350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spAutoFit/>
          </a:bodyPr>
          <a:lstStyle/>
          <a:p>
            <a:pPr algn="l"/>
            <a:r>
              <a:rPr lang="en-GB" sz="1400" b="1">
                <a:solidFill>
                  <a:srgbClr val="FFFFFF"/>
                </a:solidFill>
                <a:latin typeface="Trebuchet MS"/>
              </a:rPr>
              <a:t>What is your specific question?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ACAFCD8-1630-4FE6-BDBE-697C1B334DE3}"/>
              </a:ext>
            </a:extLst>
          </p:cNvPr>
          <p:cNvSpPr txBox="1"/>
          <p:nvPr/>
        </p:nvSpPr>
        <p:spPr>
          <a:xfrm>
            <a:off x="457200" y="2794000"/>
            <a:ext cx="2404533" cy="19812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spAutoFit/>
          </a:bodyPr>
          <a:lstStyle/>
          <a:p>
            <a:pPr algn="l"/>
            <a:r>
              <a:rPr lang="en-GB" sz="1200">
                <a:solidFill>
                  <a:srgbClr val="D6DEE8"/>
                </a:solidFill>
                <a:latin typeface="Trebuchet MS"/>
              </a:rPr>
              <a:t>Not the tool, system or technology — the precise problem your project will answer.
"I will implement X" is an activity, not a question. A well-scoped question identifies what you are trying to find out, for whom, and under what conditions.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089C45D-A269-494F-BDD1-44D9433E747A}"/>
              </a:ext>
            </a:extLst>
          </p:cNvPr>
          <p:cNvSpPr/>
          <p:nvPr/>
        </p:nvSpPr>
        <p:spPr>
          <a:xfrm>
            <a:off x="3191933" y="1168400"/>
            <a:ext cx="2760133" cy="3759200"/>
          </a:xfrm>
          <a:prstGeom prst="rect">
            <a:avLst/>
          </a:prstGeom>
          <a:solidFill>
            <a:srgbClr val="0A152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GB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6FF1C82-7EEA-44CB-8990-8E02B6908037}"/>
              </a:ext>
            </a:extLst>
          </p:cNvPr>
          <p:cNvSpPr/>
          <p:nvPr/>
        </p:nvSpPr>
        <p:spPr>
          <a:xfrm>
            <a:off x="3191933" y="1168400"/>
            <a:ext cx="2760133" cy="38100"/>
          </a:xfrm>
          <a:prstGeom prst="rect">
            <a:avLst/>
          </a:prstGeom>
          <a:solidFill>
            <a:srgbClr val="0A7EA4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GB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4200C3C7-D235-4FD0-AD6A-2E33D7CFDC97}"/>
              </a:ext>
            </a:extLst>
          </p:cNvPr>
          <p:cNvSpPr/>
          <p:nvPr/>
        </p:nvSpPr>
        <p:spPr>
          <a:xfrm>
            <a:off x="4343400" y="1447800"/>
            <a:ext cx="457200" cy="457200"/>
          </a:xfrm>
          <a:prstGeom prst="ellipse">
            <a:avLst/>
          </a:prstGeom>
          <a:solidFill>
            <a:srgbClr val="0A7EA4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algn="l"/>
            <a:r>
              <a:rPr lang="en-GB" sz="2200" b="1">
                <a:solidFill>
                  <a:srgbClr val="FFFFFF"/>
                </a:solidFill>
                <a:latin typeface="Trebuchet MS"/>
              </a:rPr>
              <a:t>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37DAA89-DD0E-4664-9A6F-4D414D4C3487}"/>
              </a:ext>
            </a:extLst>
          </p:cNvPr>
          <p:cNvSpPr txBox="1"/>
          <p:nvPr/>
        </p:nvSpPr>
        <p:spPr>
          <a:xfrm>
            <a:off x="3369733" y="2057400"/>
            <a:ext cx="2404533" cy="6350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spAutoFit/>
          </a:bodyPr>
          <a:lstStyle/>
          <a:p>
            <a:pPr algn="l"/>
            <a:r>
              <a:rPr lang="en-GB" sz="1400" b="1">
                <a:solidFill>
                  <a:srgbClr val="FFFFFF"/>
                </a:solidFill>
                <a:latin typeface="Trebuchet MS"/>
              </a:rPr>
              <a:t>What will you measure to answer it?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EF244F5-333A-4FEF-8B16-E3450406B692}"/>
              </a:ext>
            </a:extLst>
          </p:cNvPr>
          <p:cNvSpPr txBox="1"/>
          <p:nvPr/>
        </p:nvSpPr>
        <p:spPr>
          <a:xfrm>
            <a:off x="3369733" y="2794000"/>
            <a:ext cx="2404533" cy="19812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spAutoFit/>
          </a:bodyPr>
          <a:lstStyle/>
          <a:p>
            <a:pPr algn="l"/>
            <a:r>
              <a:rPr lang="en-GB" sz="1200">
                <a:solidFill>
                  <a:srgbClr val="D6DEE8"/>
                </a:solidFill>
                <a:latin typeface="Trebuchet MS"/>
              </a:rPr>
              <a:t>Define your evaluation criteria, metrics or success conditions before you begin — not after.
"I will see how well it works" is insufficient. Say what "working well" means in concrete, observable terms.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0552AA0-F831-4C9B-B88F-BB4FB5BB84BA}"/>
              </a:ext>
            </a:extLst>
          </p:cNvPr>
          <p:cNvSpPr/>
          <p:nvPr/>
        </p:nvSpPr>
        <p:spPr>
          <a:xfrm>
            <a:off x="6104466" y="1168400"/>
            <a:ext cx="2760133" cy="3759200"/>
          </a:xfrm>
          <a:prstGeom prst="rect">
            <a:avLst/>
          </a:prstGeom>
          <a:solidFill>
            <a:srgbClr val="0A152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GB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80C33C5-2869-4DF0-894C-43566CDC0E14}"/>
              </a:ext>
            </a:extLst>
          </p:cNvPr>
          <p:cNvSpPr/>
          <p:nvPr/>
        </p:nvSpPr>
        <p:spPr>
          <a:xfrm>
            <a:off x="6104466" y="1168400"/>
            <a:ext cx="2760133" cy="38100"/>
          </a:xfrm>
          <a:prstGeom prst="rect">
            <a:avLst/>
          </a:prstGeom>
          <a:solidFill>
            <a:srgbClr val="0A7EA4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GB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9439033F-F90C-49F5-B5F1-CC89BB8EC4BC}"/>
              </a:ext>
            </a:extLst>
          </p:cNvPr>
          <p:cNvSpPr/>
          <p:nvPr/>
        </p:nvSpPr>
        <p:spPr>
          <a:xfrm>
            <a:off x="7255933" y="1447800"/>
            <a:ext cx="457200" cy="457200"/>
          </a:xfrm>
          <a:prstGeom prst="ellipse">
            <a:avLst/>
          </a:prstGeom>
          <a:solidFill>
            <a:srgbClr val="0A7EA4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algn="l"/>
            <a:r>
              <a:rPr lang="en-GB" sz="2200" b="1">
                <a:solidFill>
                  <a:srgbClr val="FFFFFF"/>
                </a:solidFill>
                <a:latin typeface="Trebuchet MS"/>
              </a:rPr>
              <a:t>?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A8E1B3A-B437-40EC-B60E-57FF29BFD9ED}"/>
              </a:ext>
            </a:extLst>
          </p:cNvPr>
          <p:cNvSpPr txBox="1"/>
          <p:nvPr/>
        </p:nvSpPr>
        <p:spPr>
          <a:xfrm>
            <a:off x="6282266" y="2057400"/>
            <a:ext cx="2404533" cy="6350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spAutoFit/>
          </a:bodyPr>
          <a:lstStyle/>
          <a:p>
            <a:pPr algn="l"/>
            <a:r>
              <a:rPr lang="en-GB" sz="1400" b="1">
                <a:solidFill>
                  <a:srgbClr val="FFFFFF"/>
                </a:solidFill>
                <a:latin typeface="Trebuchet MS"/>
              </a:rPr>
              <a:t>What existing work are you building on?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F082B59-3777-4E8D-97D1-BA09EB78830E}"/>
              </a:ext>
            </a:extLst>
          </p:cNvPr>
          <p:cNvSpPr txBox="1"/>
          <p:nvPr/>
        </p:nvSpPr>
        <p:spPr>
          <a:xfrm>
            <a:off x="6282266" y="2794000"/>
            <a:ext cx="2404533" cy="19812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spAutoFit/>
          </a:bodyPr>
          <a:lstStyle/>
          <a:p>
            <a:pPr algn="l"/>
            <a:r>
              <a:rPr lang="en-GB" sz="1200">
                <a:solidFill>
                  <a:srgbClr val="D6DEE8"/>
                </a:solidFill>
                <a:latin typeface="Trebuchet MS"/>
              </a:rPr>
              <a:t>Not a reading list — the specific prior work, tools, datasets and findings that inform your approach.
The literature should justify your question, motivate your method, and establish the baselines you are working against.</a:t>
            </a:r>
          </a:p>
        </p:txBody>
      </p:sp>
    </p:spTree>
    <p:extLst>
      <p:ext uri="{BB962C8B-B14F-4D97-AF65-F5344CB8AC3E}">
        <p14:creationId xmlns:p14="http://schemas.microsoft.com/office/powerpoint/2010/main" val="31481577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74320"/>
            <a:ext cx="64008" cy="4572000"/>
          </a:xfrm>
          <a:prstGeom prst="rect">
            <a:avLst/>
          </a:prstGeom>
          <a:solidFill>
            <a:srgbClr val="0A7EA4"/>
          </a:solidFill>
          <a:ln w="12700">
            <a:solidFill>
              <a:srgbClr val="0A7EA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274320" y="182880"/>
            <a:ext cx="8595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D1B2A"/>
                </a:solidFill>
                <a:latin typeface="Trebuchet MS"/>
              </a:rPr>
              <a:t>Generating Ideas — Dissertation Projects</a:t>
            </a:r>
          </a:p>
        </p:txBody>
      </p:sp>
      <p:sp>
        <p:nvSpPr>
          <p:cNvPr id="200" name="S200"/>
          <p:cNvSpPr/>
          <p:nvPr/>
        </p:nvSpPr>
        <p:spPr>
          <a:xfrm>
            <a:off x="279400" y="830187"/>
            <a:ext cx="3748110" cy="264410"/>
          </a:xfrm>
          <a:prstGeom prst="rect">
            <a:avLst/>
          </a:prstGeom>
          <a:solidFill>
            <a:srgbClr val="0D1B2A"/>
          </a:solidFill>
          <a:ln>
            <a:noFill/>
          </a:ln>
        </p:spPr>
        <p:txBody>
          <a:bodyPr wrap="square" lIns="152400" tIns="50800" rIns="76200" bIns="5080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/>
              </a:rPr>
              <a:t>THE RECIPE</a:t>
            </a:r>
          </a:p>
        </p:txBody>
      </p:sp>
      <p:sp>
        <p:nvSpPr>
          <p:cNvPr id="201" name="S201"/>
          <p:cNvSpPr/>
          <p:nvPr/>
        </p:nvSpPr>
        <p:spPr>
          <a:xfrm>
            <a:off x="4128811" y="830187"/>
            <a:ext cx="4735788" cy="264410"/>
          </a:xfrm>
          <a:prstGeom prst="rect">
            <a:avLst/>
          </a:prstGeom>
          <a:solidFill>
            <a:srgbClr val="0D1B2A"/>
          </a:solidFill>
          <a:ln>
            <a:noFill/>
          </a:ln>
        </p:spPr>
        <p:txBody>
          <a:bodyPr wrap="square" lIns="152400" tIns="50800" rIns="76200" bIns="5080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/>
              </a:rPr>
              <a:t>WORKED EXAMPLES</a:t>
            </a:r>
          </a:p>
        </p:txBody>
      </p:sp>
      <p:sp>
        <p:nvSpPr>
          <p:cNvPr id="202" name="S202"/>
          <p:cNvSpPr/>
          <p:nvPr/>
        </p:nvSpPr>
        <p:spPr>
          <a:xfrm>
            <a:off x="279400" y="1190747"/>
            <a:ext cx="3748110" cy="769194"/>
          </a:xfrm>
          <a:prstGeom prst="rect">
            <a:avLst/>
          </a:prstGeom>
          <a:solidFill>
            <a:srgbClr val="F4F8FB"/>
          </a:solidFill>
          <a:ln>
            <a:noFill/>
          </a:ln>
        </p:spPr>
        <p:txBody>
          <a:bodyPr wrap="square" lIns="76200" tIns="50800" rIns="76200" bIns="50800" anchor="ctr"/>
          <a:lstStyle/>
          <a:p>
            <a:endParaRPr lang="en-US"/>
          </a:p>
        </p:txBody>
      </p:sp>
      <p:sp>
        <p:nvSpPr>
          <p:cNvPr id="203" name="S203"/>
          <p:cNvSpPr/>
          <p:nvPr/>
        </p:nvSpPr>
        <p:spPr>
          <a:xfrm>
            <a:off x="279400" y="1190747"/>
            <a:ext cx="75975" cy="769194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txBody>
          <a:bodyPr wrap="square" lIns="76200" tIns="50800" rIns="76200" bIns="50800" anchor="ctr"/>
          <a:lstStyle/>
          <a:p>
            <a:endParaRPr lang="en-US"/>
          </a:p>
        </p:txBody>
      </p:sp>
      <p:sp>
        <p:nvSpPr>
          <p:cNvPr id="204" name="S204"/>
          <p:cNvSpPr/>
          <p:nvPr/>
        </p:nvSpPr>
        <p:spPr>
          <a:xfrm>
            <a:off x="456675" y="1383046"/>
            <a:ext cx="405201" cy="384597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txBody>
          <a:bodyPr wrap="square" lIns="76200" tIns="50800" rIns="76200" bIns="5080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Trebuchet MS"/>
              </a:rPr>
              <a:t>1</a:t>
            </a:r>
          </a:p>
        </p:txBody>
      </p:sp>
      <p:sp>
        <p:nvSpPr>
          <p:cNvPr id="205" name="S205"/>
          <p:cNvSpPr/>
          <p:nvPr/>
        </p:nvSpPr>
        <p:spPr>
          <a:xfrm>
            <a:off x="963176" y="1286896"/>
            <a:ext cx="2785758" cy="312485"/>
          </a:xfrm>
          <a:prstGeom prst="rect">
            <a:avLst/>
          </a:prstGeom>
          <a:noFill/>
          <a:ln>
            <a:noFill/>
          </a:ln>
        </p:spPr>
        <p:txBody>
          <a:bodyPr wrap="square" lIns="50800" tIns="50800" rIns="76200" bIns="5080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8B5CF6"/>
                </a:solidFill>
                <a:latin typeface="Trebuchet MS"/>
              </a:rPr>
              <a:t>PHENOMENON</a:t>
            </a:r>
          </a:p>
        </p:txBody>
      </p:sp>
      <p:sp>
        <p:nvSpPr>
          <p:cNvPr id="206" name="S206"/>
          <p:cNvSpPr/>
          <p:nvPr/>
        </p:nvSpPr>
        <p:spPr>
          <a:xfrm>
            <a:off x="963176" y="1575345"/>
            <a:ext cx="2785758" cy="336522"/>
          </a:xfrm>
          <a:prstGeom prst="rect">
            <a:avLst/>
          </a:prstGeom>
          <a:noFill/>
          <a:ln>
            <a:noFill/>
          </a:ln>
        </p:spPr>
        <p:txBody>
          <a:bodyPr wrap="square" lIns="50800" tIns="50800" rIns="76200" bIns="5080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D3F50"/>
                </a:solidFill>
                <a:latin typeface="Trebuchet MS"/>
              </a:rPr>
              <a:t>what you're examining</a:t>
            </a:r>
          </a:p>
        </p:txBody>
      </p:sp>
      <p:sp>
        <p:nvSpPr>
          <p:cNvPr id="207" name="S207"/>
          <p:cNvSpPr/>
          <p:nvPr/>
        </p:nvSpPr>
        <p:spPr>
          <a:xfrm>
            <a:off x="279400" y="2032054"/>
            <a:ext cx="3748110" cy="769194"/>
          </a:xfrm>
          <a:prstGeom prst="rect">
            <a:avLst/>
          </a:prstGeom>
          <a:solidFill>
            <a:srgbClr val="F4F8FB"/>
          </a:solidFill>
          <a:ln>
            <a:noFill/>
          </a:ln>
        </p:spPr>
        <p:txBody>
          <a:bodyPr wrap="square" lIns="76200" tIns="50800" rIns="76200" bIns="50800" anchor="ctr"/>
          <a:lstStyle/>
          <a:p>
            <a:endParaRPr lang="en-US"/>
          </a:p>
        </p:txBody>
      </p:sp>
      <p:sp>
        <p:nvSpPr>
          <p:cNvPr id="208" name="S208"/>
          <p:cNvSpPr/>
          <p:nvPr/>
        </p:nvSpPr>
        <p:spPr>
          <a:xfrm>
            <a:off x="279400" y="2032054"/>
            <a:ext cx="75975" cy="769194"/>
          </a:xfrm>
          <a:prstGeom prst="rect">
            <a:avLst/>
          </a:prstGeom>
          <a:solidFill>
            <a:srgbClr val="EC4899"/>
          </a:solidFill>
          <a:ln>
            <a:noFill/>
          </a:ln>
        </p:spPr>
        <p:txBody>
          <a:bodyPr wrap="square" lIns="76200" tIns="50800" rIns="76200" bIns="50800" anchor="ctr"/>
          <a:lstStyle/>
          <a:p>
            <a:endParaRPr lang="en-US"/>
          </a:p>
        </p:txBody>
      </p:sp>
      <p:sp>
        <p:nvSpPr>
          <p:cNvPr id="209" name="S209"/>
          <p:cNvSpPr/>
          <p:nvPr/>
        </p:nvSpPr>
        <p:spPr>
          <a:xfrm>
            <a:off x="456675" y="2224353"/>
            <a:ext cx="405201" cy="384597"/>
          </a:xfrm>
          <a:prstGeom prst="ellipse">
            <a:avLst/>
          </a:prstGeom>
          <a:solidFill>
            <a:srgbClr val="EC4899"/>
          </a:solidFill>
          <a:ln>
            <a:noFill/>
          </a:ln>
        </p:spPr>
        <p:txBody>
          <a:bodyPr wrap="square" lIns="76200" tIns="50800" rIns="76200" bIns="5080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Trebuchet MS"/>
              </a:rPr>
              <a:t>2</a:t>
            </a:r>
          </a:p>
        </p:txBody>
      </p:sp>
      <p:sp>
        <p:nvSpPr>
          <p:cNvPr id="210" name="S210"/>
          <p:cNvSpPr/>
          <p:nvPr/>
        </p:nvSpPr>
        <p:spPr>
          <a:xfrm>
            <a:off x="963176" y="2128203"/>
            <a:ext cx="2785758" cy="312485"/>
          </a:xfrm>
          <a:prstGeom prst="rect">
            <a:avLst/>
          </a:prstGeom>
          <a:noFill/>
          <a:ln>
            <a:noFill/>
          </a:ln>
        </p:spPr>
        <p:txBody>
          <a:bodyPr wrap="square" lIns="50800" tIns="50800" rIns="76200" bIns="5080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EC4899"/>
                </a:solidFill>
                <a:latin typeface="Trebuchet MS"/>
              </a:rPr>
              <a:t>CRITICAL LENS</a:t>
            </a:r>
          </a:p>
        </p:txBody>
      </p:sp>
      <p:sp>
        <p:nvSpPr>
          <p:cNvPr id="211" name="S211"/>
          <p:cNvSpPr/>
          <p:nvPr/>
        </p:nvSpPr>
        <p:spPr>
          <a:xfrm>
            <a:off x="963176" y="2416651"/>
            <a:ext cx="2785758" cy="336522"/>
          </a:xfrm>
          <a:prstGeom prst="rect">
            <a:avLst/>
          </a:prstGeom>
          <a:noFill/>
          <a:ln>
            <a:noFill/>
          </a:ln>
        </p:spPr>
        <p:txBody>
          <a:bodyPr wrap="square" lIns="50800" tIns="50800" rIns="76200" bIns="5080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D3F50"/>
                </a:solidFill>
                <a:latin typeface="Trebuchet MS"/>
              </a:rPr>
              <a:t>the angle of analysis</a:t>
            </a:r>
          </a:p>
        </p:txBody>
      </p:sp>
      <p:sp>
        <p:nvSpPr>
          <p:cNvPr id="212" name="S212"/>
          <p:cNvSpPr/>
          <p:nvPr/>
        </p:nvSpPr>
        <p:spPr>
          <a:xfrm>
            <a:off x="279400" y="2873361"/>
            <a:ext cx="3748110" cy="769194"/>
          </a:xfrm>
          <a:prstGeom prst="rect">
            <a:avLst/>
          </a:prstGeom>
          <a:solidFill>
            <a:srgbClr val="F4F8FB"/>
          </a:solidFill>
          <a:ln>
            <a:noFill/>
          </a:ln>
        </p:spPr>
        <p:txBody>
          <a:bodyPr wrap="square" lIns="76200" tIns="50800" rIns="76200" bIns="50800" anchor="ctr"/>
          <a:lstStyle/>
          <a:p>
            <a:endParaRPr lang="en-US"/>
          </a:p>
        </p:txBody>
      </p:sp>
      <p:sp>
        <p:nvSpPr>
          <p:cNvPr id="213" name="S213"/>
          <p:cNvSpPr/>
          <p:nvPr/>
        </p:nvSpPr>
        <p:spPr>
          <a:xfrm>
            <a:off x="279400" y="2873361"/>
            <a:ext cx="75975" cy="769194"/>
          </a:xfrm>
          <a:prstGeom prst="rect">
            <a:avLst/>
          </a:prstGeom>
          <a:solidFill>
            <a:srgbClr val="F0A500"/>
          </a:solidFill>
          <a:ln>
            <a:noFill/>
          </a:ln>
        </p:spPr>
        <p:txBody>
          <a:bodyPr wrap="square" lIns="76200" tIns="50800" rIns="76200" bIns="50800" anchor="ctr"/>
          <a:lstStyle/>
          <a:p>
            <a:endParaRPr lang="en-US"/>
          </a:p>
        </p:txBody>
      </p:sp>
      <p:sp>
        <p:nvSpPr>
          <p:cNvPr id="214" name="S214"/>
          <p:cNvSpPr/>
          <p:nvPr/>
        </p:nvSpPr>
        <p:spPr>
          <a:xfrm>
            <a:off x="456675" y="3065660"/>
            <a:ext cx="405201" cy="384597"/>
          </a:xfrm>
          <a:prstGeom prst="ellipse">
            <a:avLst/>
          </a:prstGeom>
          <a:solidFill>
            <a:srgbClr val="F0A500"/>
          </a:solidFill>
          <a:ln>
            <a:noFill/>
          </a:ln>
        </p:spPr>
        <p:txBody>
          <a:bodyPr wrap="square" lIns="76200" tIns="50800" rIns="76200" bIns="5080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D1B2A"/>
                </a:solidFill>
                <a:latin typeface="Trebuchet MS"/>
              </a:rPr>
              <a:t>3</a:t>
            </a:r>
          </a:p>
        </p:txBody>
      </p:sp>
      <p:sp>
        <p:nvSpPr>
          <p:cNvPr id="215" name="S215"/>
          <p:cNvSpPr/>
          <p:nvPr/>
        </p:nvSpPr>
        <p:spPr>
          <a:xfrm>
            <a:off x="963176" y="2969510"/>
            <a:ext cx="2785758" cy="312485"/>
          </a:xfrm>
          <a:prstGeom prst="rect">
            <a:avLst/>
          </a:prstGeom>
          <a:noFill/>
          <a:ln>
            <a:noFill/>
          </a:ln>
        </p:spPr>
        <p:txBody>
          <a:bodyPr wrap="square" lIns="50800" tIns="50800" rIns="76200" bIns="5080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0A500"/>
                </a:solidFill>
                <a:latin typeface="Trebuchet MS"/>
              </a:rPr>
              <a:t>EVIDENCE BASE</a:t>
            </a:r>
          </a:p>
        </p:txBody>
      </p:sp>
      <p:sp>
        <p:nvSpPr>
          <p:cNvPr id="216" name="S216"/>
          <p:cNvSpPr/>
          <p:nvPr/>
        </p:nvSpPr>
        <p:spPr>
          <a:xfrm>
            <a:off x="963176" y="3257958"/>
            <a:ext cx="2785758" cy="336522"/>
          </a:xfrm>
          <a:prstGeom prst="rect">
            <a:avLst/>
          </a:prstGeom>
          <a:noFill/>
          <a:ln>
            <a:noFill/>
          </a:ln>
        </p:spPr>
        <p:txBody>
          <a:bodyPr wrap="square" lIns="50800" tIns="50800" rIns="76200" bIns="5080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D3F50"/>
                </a:solidFill>
                <a:latin typeface="Trebuchet MS"/>
              </a:rPr>
              <a:t>what you'll synthesise</a:t>
            </a:r>
          </a:p>
        </p:txBody>
      </p:sp>
      <p:sp>
        <p:nvSpPr>
          <p:cNvPr id="217" name="S217"/>
          <p:cNvSpPr/>
          <p:nvPr/>
        </p:nvSpPr>
        <p:spPr>
          <a:xfrm>
            <a:off x="279400" y="3714668"/>
            <a:ext cx="3748110" cy="769194"/>
          </a:xfrm>
          <a:prstGeom prst="rect">
            <a:avLst/>
          </a:prstGeom>
          <a:solidFill>
            <a:srgbClr val="F4F8FB"/>
          </a:solidFill>
          <a:ln>
            <a:noFill/>
          </a:ln>
        </p:spPr>
        <p:txBody>
          <a:bodyPr wrap="square" lIns="76200" tIns="50800" rIns="76200" bIns="50800" anchor="ctr"/>
          <a:lstStyle/>
          <a:p>
            <a:endParaRPr lang="en-US"/>
          </a:p>
        </p:txBody>
      </p:sp>
      <p:sp>
        <p:nvSpPr>
          <p:cNvPr id="218" name="S218"/>
          <p:cNvSpPr/>
          <p:nvPr/>
        </p:nvSpPr>
        <p:spPr>
          <a:xfrm>
            <a:off x="279400" y="3714668"/>
            <a:ext cx="75975" cy="769194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wrap="square" lIns="76200" tIns="50800" rIns="76200" bIns="50800" anchor="ctr"/>
          <a:lstStyle/>
          <a:p>
            <a:endParaRPr lang="en-US"/>
          </a:p>
        </p:txBody>
      </p:sp>
      <p:sp>
        <p:nvSpPr>
          <p:cNvPr id="219" name="S219"/>
          <p:cNvSpPr/>
          <p:nvPr/>
        </p:nvSpPr>
        <p:spPr>
          <a:xfrm>
            <a:off x="456675" y="3906966"/>
            <a:ext cx="405201" cy="384597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txBody>
          <a:bodyPr wrap="square" lIns="76200" tIns="50800" rIns="76200" bIns="5080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D1B2A"/>
                </a:solidFill>
                <a:latin typeface="Trebuchet MS"/>
              </a:rPr>
              <a:t>4</a:t>
            </a:r>
          </a:p>
        </p:txBody>
      </p:sp>
      <p:sp>
        <p:nvSpPr>
          <p:cNvPr id="220" name="S220"/>
          <p:cNvSpPr/>
          <p:nvPr/>
        </p:nvSpPr>
        <p:spPr>
          <a:xfrm>
            <a:off x="963176" y="3810817"/>
            <a:ext cx="2785758" cy="312485"/>
          </a:xfrm>
          <a:prstGeom prst="rect">
            <a:avLst/>
          </a:prstGeom>
          <a:noFill/>
          <a:ln>
            <a:noFill/>
          </a:ln>
        </p:spPr>
        <p:txBody>
          <a:bodyPr wrap="square" lIns="50800" tIns="50800" rIns="76200" bIns="5080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34D399"/>
                </a:solidFill>
                <a:latin typeface="Trebuchet MS"/>
              </a:rPr>
              <a:t>POSITION</a:t>
            </a:r>
          </a:p>
        </p:txBody>
      </p:sp>
      <p:sp>
        <p:nvSpPr>
          <p:cNvPr id="221" name="S221"/>
          <p:cNvSpPr/>
          <p:nvPr/>
        </p:nvSpPr>
        <p:spPr>
          <a:xfrm>
            <a:off x="963176" y="4099265"/>
            <a:ext cx="2785758" cy="336522"/>
          </a:xfrm>
          <a:prstGeom prst="rect">
            <a:avLst/>
          </a:prstGeom>
          <a:noFill/>
          <a:ln>
            <a:noFill/>
          </a:ln>
        </p:spPr>
        <p:txBody>
          <a:bodyPr wrap="square" lIns="50800" tIns="50800" rIns="76200" bIns="5080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D3F50"/>
                </a:solidFill>
                <a:latin typeface="Trebuchet MS"/>
              </a:rPr>
              <a:t>the claim you'll defend</a:t>
            </a:r>
          </a:p>
        </p:txBody>
      </p:sp>
      <p:sp>
        <p:nvSpPr>
          <p:cNvPr id="222" name="S222"/>
          <p:cNvSpPr/>
          <p:nvPr/>
        </p:nvSpPr>
        <p:spPr>
          <a:xfrm>
            <a:off x="4128811" y="1190747"/>
            <a:ext cx="4735788" cy="769194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</a:ln>
        </p:spPr>
        <p:txBody>
          <a:bodyPr wrap="square" lIns="76200" tIns="50800" rIns="76200" bIns="50800" anchor="ctr"/>
          <a:lstStyle/>
          <a:p>
            <a:endParaRPr lang="en-US"/>
          </a:p>
        </p:txBody>
      </p:sp>
      <p:sp>
        <p:nvSpPr>
          <p:cNvPr id="223" name="S223"/>
          <p:cNvSpPr/>
          <p:nvPr/>
        </p:nvSpPr>
        <p:spPr>
          <a:xfrm>
            <a:off x="4128811" y="1190747"/>
            <a:ext cx="75975" cy="769194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txBody>
          <a:bodyPr wrap="square" lIns="76200" tIns="50800" rIns="76200" bIns="50800" anchor="ctr"/>
          <a:lstStyle/>
          <a:p>
            <a:endParaRPr lang="en-US"/>
          </a:p>
        </p:txBody>
      </p:sp>
      <p:sp>
        <p:nvSpPr>
          <p:cNvPr id="224" name="S224"/>
          <p:cNvSpPr/>
          <p:nvPr/>
        </p:nvSpPr>
        <p:spPr>
          <a:xfrm>
            <a:off x="4306086" y="1262859"/>
            <a:ext cx="4507863" cy="264410"/>
          </a:xfrm>
          <a:prstGeom prst="rect">
            <a:avLst/>
          </a:prstGeom>
          <a:noFill/>
          <a:ln>
            <a:noFill/>
          </a:ln>
        </p:spPr>
        <p:txBody>
          <a:bodyPr wrap="square" lIns="50800" tIns="50800" rIns="76200" bIns="5080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D1B2A"/>
                </a:solidFill>
                <a:latin typeface="Trebuchet MS"/>
              </a:rPr>
              <a:t>Security awareness training</a:t>
            </a:r>
          </a:p>
        </p:txBody>
      </p:sp>
      <p:sp>
        <p:nvSpPr>
          <p:cNvPr id="225" name="S225"/>
          <p:cNvSpPr/>
          <p:nvPr/>
        </p:nvSpPr>
        <p:spPr>
          <a:xfrm>
            <a:off x="4306086" y="1527270"/>
            <a:ext cx="4507863" cy="216336"/>
          </a:xfrm>
          <a:prstGeom prst="rect">
            <a:avLst/>
          </a:prstGeom>
          <a:noFill/>
          <a:ln>
            <a:noFill/>
          </a:ln>
        </p:spPr>
        <p:txBody>
          <a:bodyPr wrap="square" lIns="50800" tIns="50800" rIns="76200" bIns="50800" anchor="ctr"/>
          <a:lstStyle/>
          <a:p>
            <a:pPr marL="0" indent="0" algn="l">
              <a:buNone/>
            </a:pPr>
            <a:r>
              <a:rPr lang="en-US" sz="1200" i="1" dirty="0">
                <a:solidFill>
                  <a:srgbClr val="8B5CF6"/>
                </a:solidFill>
                <a:latin typeface="Trebuchet MS"/>
              </a:rPr>
              <a:t>Lens: human factors critique</a:t>
            </a:r>
          </a:p>
        </p:txBody>
      </p:sp>
      <p:sp>
        <p:nvSpPr>
          <p:cNvPr id="226" name="S226"/>
          <p:cNvSpPr/>
          <p:nvPr/>
        </p:nvSpPr>
        <p:spPr>
          <a:xfrm>
            <a:off x="4306086" y="1719569"/>
            <a:ext cx="4507863" cy="216336"/>
          </a:xfrm>
          <a:prstGeom prst="rect">
            <a:avLst/>
          </a:prstGeom>
          <a:noFill/>
          <a:ln>
            <a:noFill/>
          </a:ln>
        </p:spPr>
        <p:txBody>
          <a:bodyPr wrap="square" lIns="50800" tIns="50800" rIns="76200" bIns="5080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D3F50"/>
                </a:solidFill>
                <a:latin typeface="Trebuchet MS"/>
              </a:rPr>
              <a:t>→ argue why current frameworks fail</a:t>
            </a:r>
          </a:p>
        </p:txBody>
      </p:sp>
      <p:sp>
        <p:nvSpPr>
          <p:cNvPr id="227" name="S227"/>
          <p:cNvSpPr/>
          <p:nvPr/>
        </p:nvSpPr>
        <p:spPr>
          <a:xfrm>
            <a:off x="4128811" y="2032054"/>
            <a:ext cx="4735788" cy="769194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</a:ln>
        </p:spPr>
        <p:txBody>
          <a:bodyPr wrap="square" lIns="76200" tIns="50800" rIns="76200" bIns="50800" anchor="ctr"/>
          <a:lstStyle/>
          <a:p>
            <a:endParaRPr lang="en-US"/>
          </a:p>
        </p:txBody>
      </p:sp>
      <p:sp>
        <p:nvSpPr>
          <p:cNvPr id="228" name="S228"/>
          <p:cNvSpPr/>
          <p:nvPr/>
        </p:nvSpPr>
        <p:spPr>
          <a:xfrm>
            <a:off x="4128811" y="2032054"/>
            <a:ext cx="75975" cy="769194"/>
          </a:xfrm>
          <a:prstGeom prst="rect">
            <a:avLst/>
          </a:prstGeom>
          <a:solidFill>
            <a:srgbClr val="EC4899"/>
          </a:solidFill>
          <a:ln>
            <a:noFill/>
          </a:ln>
        </p:spPr>
        <p:txBody>
          <a:bodyPr wrap="square" lIns="76200" tIns="50800" rIns="76200" bIns="50800" anchor="ctr"/>
          <a:lstStyle/>
          <a:p>
            <a:endParaRPr lang="en-US"/>
          </a:p>
        </p:txBody>
      </p:sp>
      <p:sp>
        <p:nvSpPr>
          <p:cNvPr id="229" name="S229"/>
          <p:cNvSpPr/>
          <p:nvPr/>
        </p:nvSpPr>
        <p:spPr>
          <a:xfrm>
            <a:off x="4306086" y="2104166"/>
            <a:ext cx="4507863" cy="264410"/>
          </a:xfrm>
          <a:prstGeom prst="rect">
            <a:avLst/>
          </a:prstGeom>
          <a:noFill/>
          <a:ln>
            <a:noFill/>
          </a:ln>
        </p:spPr>
        <p:txBody>
          <a:bodyPr wrap="square" lIns="50800" tIns="50800" rIns="76200" bIns="5080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D1B2A"/>
                </a:solidFill>
                <a:latin typeface="Trebuchet MS"/>
              </a:rPr>
              <a:t>Cloud forensics in UK courts</a:t>
            </a:r>
          </a:p>
        </p:txBody>
      </p:sp>
      <p:sp>
        <p:nvSpPr>
          <p:cNvPr id="230" name="S230"/>
          <p:cNvSpPr/>
          <p:nvPr/>
        </p:nvSpPr>
        <p:spPr>
          <a:xfrm>
            <a:off x="4306086" y="2368577"/>
            <a:ext cx="4507863" cy="216336"/>
          </a:xfrm>
          <a:prstGeom prst="rect">
            <a:avLst/>
          </a:prstGeom>
          <a:noFill/>
          <a:ln>
            <a:noFill/>
          </a:ln>
        </p:spPr>
        <p:txBody>
          <a:bodyPr wrap="square" lIns="50800" tIns="50800" rIns="76200" bIns="50800" anchor="ctr"/>
          <a:lstStyle/>
          <a:p>
            <a:pPr marL="0" indent="0" algn="l">
              <a:buNone/>
            </a:pPr>
            <a:r>
              <a:rPr lang="en-US" sz="1200" i="1" dirty="0">
                <a:solidFill>
                  <a:srgbClr val="EC4899"/>
                </a:solidFill>
                <a:latin typeface="Trebuchet MS"/>
              </a:rPr>
              <a:t>Lens: legal admissibility</a:t>
            </a:r>
          </a:p>
        </p:txBody>
      </p:sp>
      <p:sp>
        <p:nvSpPr>
          <p:cNvPr id="231" name="S231"/>
          <p:cNvSpPr/>
          <p:nvPr/>
        </p:nvSpPr>
        <p:spPr>
          <a:xfrm>
            <a:off x="4306086" y="2560875"/>
            <a:ext cx="4507863" cy="216336"/>
          </a:xfrm>
          <a:prstGeom prst="rect">
            <a:avLst/>
          </a:prstGeom>
          <a:noFill/>
          <a:ln>
            <a:noFill/>
          </a:ln>
        </p:spPr>
        <p:txBody>
          <a:bodyPr wrap="square" lIns="50800" tIns="50800" rIns="76200" bIns="5080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D3F50"/>
                </a:solidFill>
                <a:latin typeface="Trebuchet MS"/>
              </a:rPr>
              <a:t>→ propose evidential improvements</a:t>
            </a:r>
          </a:p>
        </p:txBody>
      </p:sp>
      <p:sp>
        <p:nvSpPr>
          <p:cNvPr id="232" name="S232"/>
          <p:cNvSpPr/>
          <p:nvPr/>
        </p:nvSpPr>
        <p:spPr>
          <a:xfrm>
            <a:off x="4128811" y="2873361"/>
            <a:ext cx="4735788" cy="769194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</a:ln>
        </p:spPr>
        <p:txBody>
          <a:bodyPr wrap="square" lIns="76200" tIns="50800" rIns="76200" bIns="50800" anchor="ctr"/>
          <a:lstStyle/>
          <a:p>
            <a:endParaRPr lang="en-US"/>
          </a:p>
        </p:txBody>
      </p:sp>
      <p:sp>
        <p:nvSpPr>
          <p:cNvPr id="233" name="S233"/>
          <p:cNvSpPr/>
          <p:nvPr/>
        </p:nvSpPr>
        <p:spPr>
          <a:xfrm>
            <a:off x="4128811" y="2873361"/>
            <a:ext cx="75975" cy="769194"/>
          </a:xfrm>
          <a:prstGeom prst="rect">
            <a:avLst/>
          </a:prstGeom>
          <a:solidFill>
            <a:srgbClr val="F0A500"/>
          </a:solidFill>
          <a:ln>
            <a:noFill/>
          </a:ln>
        </p:spPr>
        <p:txBody>
          <a:bodyPr wrap="square" lIns="76200" tIns="50800" rIns="76200" bIns="50800" anchor="ctr"/>
          <a:lstStyle/>
          <a:p>
            <a:endParaRPr lang="en-US"/>
          </a:p>
        </p:txBody>
      </p:sp>
      <p:sp>
        <p:nvSpPr>
          <p:cNvPr id="234" name="S234"/>
          <p:cNvSpPr/>
          <p:nvPr/>
        </p:nvSpPr>
        <p:spPr>
          <a:xfrm>
            <a:off x="4306086" y="2945473"/>
            <a:ext cx="4507863" cy="264410"/>
          </a:xfrm>
          <a:prstGeom prst="rect">
            <a:avLst/>
          </a:prstGeom>
          <a:noFill/>
          <a:ln>
            <a:noFill/>
          </a:ln>
        </p:spPr>
        <p:txBody>
          <a:bodyPr wrap="square" lIns="50800" tIns="50800" rIns="76200" bIns="5080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D1B2A"/>
                </a:solidFill>
                <a:latin typeface="Trebuchet MS"/>
              </a:rPr>
              <a:t>AI-driven vulnerability advice</a:t>
            </a:r>
          </a:p>
        </p:txBody>
      </p:sp>
      <p:sp>
        <p:nvSpPr>
          <p:cNvPr id="235" name="S235"/>
          <p:cNvSpPr/>
          <p:nvPr/>
        </p:nvSpPr>
        <p:spPr>
          <a:xfrm>
            <a:off x="4306086" y="3209884"/>
            <a:ext cx="4507863" cy="216336"/>
          </a:xfrm>
          <a:prstGeom prst="rect">
            <a:avLst/>
          </a:prstGeom>
          <a:noFill/>
          <a:ln>
            <a:noFill/>
          </a:ln>
        </p:spPr>
        <p:txBody>
          <a:bodyPr wrap="square" lIns="50800" tIns="50800" rIns="76200" bIns="50800" anchor="ctr"/>
          <a:lstStyle/>
          <a:p>
            <a:pPr marL="0" indent="0" algn="l">
              <a:buNone/>
            </a:pPr>
            <a:r>
              <a:rPr lang="en-US" sz="1200" i="1" dirty="0">
                <a:solidFill>
                  <a:srgbClr val="F0A500"/>
                </a:solidFill>
                <a:latin typeface="Trebuchet MS"/>
              </a:rPr>
              <a:t>Lens: trust &amp; epistemology</a:t>
            </a:r>
          </a:p>
        </p:txBody>
      </p:sp>
      <p:sp>
        <p:nvSpPr>
          <p:cNvPr id="236" name="S236"/>
          <p:cNvSpPr/>
          <p:nvPr/>
        </p:nvSpPr>
        <p:spPr>
          <a:xfrm>
            <a:off x="4306086" y="3402182"/>
            <a:ext cx="4507863" cy="216336"/>
          </a:xfrm>
          <a:prstGeom prst="rect">
            <a:avLst/>
          </a:prstGeom>
          <a:noFill/>
          <a:ln>
            <a:noFill/>
          </a:ln>
        </p:spPr>
        <p:txBody>
          <a:bodyPr wrap="square" lIns="50800" tIns="50800" rIns="76200" bIns="5080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D3F50"/>
                </a:solidFill>
                <a:latin typeface="Trebuchet MS"/>
              </a:rPr>
              <a:t>→ defensible claim on reliability</a:t>
            </a:r>
          </a:p>
        </p:txBody>
      </p:sp>
      <p:sp>
        <p:nvSpPr>
          <p:cNvPr id="237" name="S237"/>
          <p:cNvSpPr/>
          <p:nvPr/>
        </p:nvSpPr>
        <p:spPr>
          <a:xfrm>
            <a:off x="4128811" y="3714668"/>
            <a:ext cx="4735788" cy="769194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</a:ln>
        </p:spPr>
        <p:txBody>
          <a:bodyPr wrap="square" lIns="76200" tIns="50800" rIns="76200" bIns="50800" anchor="ctr"/>
          <a:lstStyle/>
          <a:p>
            <a:endParaRPr lang="en-US"/>
          </a:p>
        </p:txBody>
      </p:sp>
      <p:sp>
        <p:nvSpPr>
          <p:cNvPr id="238" name="S238"/>
          <p:cNvSpPr/>
          <p:nvPr/>
        </p:nvSpPr>
        <p:spPr>
          <a:xfrm>
            <a:off x="4128811" y="3714668"/>
            <a:ext cx="75975" cy="769194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wrap="square" lIns="76200" tIns="50800" rIns="76200" bIns="50800" anchor="ctr"/>
          <a:lstStyle/>
          <a:p>
            <a:endParaRPr lang="en-US"/>
          </a:p>
        </p:txBody>
      </p:sp>
      <p:sp>
        <p:nvSpPr>
          <p:cNvPr id="239" name="S239"/>
          <p:cNvSpPr/>
          <p:nvPr/>
        </p:nvSpPr>
        <p:spPr>
          <a:xfrm>
            <a:off x="4306086" y="3786780"/>
            <a:ext cx="4507863" cy="264410"/>
          </a:xfrm>
          <a:prstGeom prst="rect">
            <a:avLst/>
          </a:prstGeom>
          <a:noFill/>
          <a:ln>
            <a:noFill/>
          </a:ln>
        </p:spPr>
        <p:txBody>
          <a:bodyPr wrap="square" lIns="50800" tIns="50800" rIns="76200" bIns="5080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D1B2A"/>
                </a:solidFill>
                <a:latin typeface="Trebuchet MS"/>
              </a:rPr>
              <a:t>Cross-border cybercrime law</a:t>
            </a:r>
          </a:p>
        </p:txBody>
      </p:sp>
      <p:sp>
        <p:nvSpPr>
          <p:cNvPr id="240" name="S240"/>
          <p:cNvSpPr/>
          <p:nvPr/>
        </p:nvSpPr>
        <p:spPr>
          <a:xfrm>
            <a:off x="4306086" y="4051190"/>
            <a:ext cx="4507863" cy="216336"/>
          </a:xfrm>
          <a:prstGeom prst="rect">
            <a:avLst/>
          </a:prstGeom>
          <a:noFill/>
          <a:ln>
            <a:noFill/>
          </a:ln>
        </p:spPr>
        <p:txBody>
          <a:bodyPr wrap="square" lIns="50800" tIns="50800" rIns="76200" bIns="50800" anchor="ctr"/>
          <a:lstStyle/>
          <a:p>
            <a:pPr marL="0" indent="0" algn="l">
              <a:buNone/>
            </a:pPr>
            <a:r>
              <a:rPr lang="en-US" sz="1200" i="1" dirty="0">
                <a:solidFill>
                  <a:srgbClr val="34D399"/>
                </a:solidFill>
                <a:latin typeface="Trebuchet MS"/>
              </a:rPr>
              <a:t>Lens: comparative legal analysis</a:t>
            </a:r>
          </a:p>
        </p:txBody>
      </p:sp>
      <p:sp>
        <p:nvSpPr>
          <p:cNvPr id="241" name="S241"/>
          <p:cNvSpPr/>
          <p:nvPr/>
        </p:nvSpPr>
        <p:spPr>
          <a:xfrm>
            <a:off x="4306086" y="4243489"/>
            <a:ext cx="4507863" cy="216336"/>
          </a:xfrm>
          <a:prstGeom prst="rect">
            <a:avLst/>
          </a:prstGeom>
          <a:noFill/>
          <a:ln>
            <a:noFill/>
          </a:ln>
        </p:spPr>
        <p:txBody>
          <a:bodyPr wrap="square" lIns="50800" tIns="50800" rIns="76200" bIns="5080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D3F50"/>
                </a:solidFill>
                <a:latin typeface="Trebuchet MS"/>
              </a:rPr>
              <a:t>→ identify gaps in treaty frameworks</a:t>
            </a:r>
          </a:p>
        </p:txBody>
      </p:sp>
      <p:sp>
        <p:nvSpPr>
          <p:cNvPr id="242" name="S242"/>
          <p:cNvSpPr/>
          <p:nvPr/>
        </p:nvSpPr>
        <p:spPr>
          <a:xfrm>
            <a:off x="279400" y="4628087"/>
            <a:ext cx="8585200" cy="264410"/>
          </a:xfrm>
          <a:prstGeom prst="rect">
            <a:avLst/>
          </a:prstGeom>
          <a:noFill/>
          <a:ln>
            <a:noFill/>
          </a:ln>
        </p:spPr>
        <p:txBody>
          <a:bodyPr wrap="square" lIns="76200" tIns="50800" rIns="76200" bIns="5080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555555"/>
                </a:solidFill>
                <a:latin typeface="Trebuchet MS"/>
              </a:rPr>
              <a:t>Each row maps an ingredient (left) to a defensible dissertation question (right).</a:t>
            </a:r>
          </a:p>
        </p:txBody>
      </p:sp>
    </p:spTree>
    <p:extLst>
      <p:ext uri="{BB962C8B-B14F-4D97-AF65-F5344CB8AC3E}">
        <p14:creationId xmlns:p14="http://schemas.microsoft.com/office/powerpoint/2010/main" val="9259906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C454931C-5ACC-4219-A0B9-14156868BA32}"/>
              </a:ext>
            </a:extLst>
          </p:cNvPr>
          <p:cNvSpPr/>
          <p:nvPr/>
        </p:nvSpPr>
        <p:spPr>
          <a:xfrm>
            <a:off x="0" y="279400"/>
            <a:ext cx="63500" cy="4572000"/>
          </a:xfrm>
          <a:prstGeom prst="rect">
            <a:avLst/>
          </a:prstGeom>
          <a:solidFill>
            <a:srgbClr val="0A7EA4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GB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2CDC2BA-79C4-427C-86C7-9AE9A62BD992}"/>
              </a:ext>
            </a:extLst>
          </p:cNvPr>
          <p:cNvSpPr txBox="1"/>
          <p:nvPr/>
        </p:nvSpPr>
        <p:spPr>
          <a:xfrm>
            <a:off x="279400" y="177800"/>
            <a:ext cx="8597900" cy="5969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en-GB" sz="3000" b="1">
                <a:solidFill>
                  <a:srgbClr val="0D1B2A"/>
                </a:solidFill>
                <a:latin typeface="Trebuchet MS"/>
              </a:rPr>
              <a:t>Test Your Dissertation — Three Questions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24A5244-D1D5-43D6-9775-EA6A49206482}"/>
              </a:ext>
            </a:extLst>
          </p:cNvPr>
          <p:cNvSpPr txBox="1"/>
          <p:nvPr/>
        </p:nvSpPr>
        <p:spPr>
          <a:xfrm>
            <a:off x="279400" y="787400"/>
            <a:ext cx="8597900" cy="2286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spAutoFit/>
          </a:bodyPr>
          <a:lstStyle/>
          <a:p>
            <a:pPr algn="l"/>
            <a:r>
              <a:rPr lang="en-GB" sz="1200">
                <a:solidFill>
                  <a:srgbClr val="8BA0B2"/>
                </a:solidFill>
                <a:latin typeface="Trebuchet MS"/>
              </a:rPr>
              <a:t>A dissertation makes a claim. A topic doesn't.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22A16A1-AA8D-4458-A3BB-67615122141D}"/>
              </a:ext>
            </a:extLst>
          </p:cNvPr>
          <p:cNvSpPr/>
          <p:nvPr/>
        </p:nvSpPr>
        <p:spPr>
          <a:xfrm>
            <a:off x="279400" y="1168400"/>
            <a:ext cx="2760133" cy="3759200"/>
          </a:xfrm>
          <a:prstGeom prst="rect">
            <a:avLst/>
          </a:prstGeom>
          <a:solidFill>
            <a:srgbClr val="3D5A8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D333B7C-CEB6-43FA-B7B6-EBE62B253EEA}"/>
              </a:ext>
            </a:extLst>
          </p:cNvPr>
          <p:cNvSpPr/>
          <p:nvPr/>
        </p:nvSpPr>
        <p:spPr>
          <a:xfrm>
            <a:off x="279400" y="1168400"/>
            <a:ext cx="2760133" cy="38100"/>
          </a:xfrm>
          <a:prstGeom prst="rect">
            <a:avLst/>
          </a:prstGeom>
          <a:solidFill>
            <a:srgbClr val="0A7EA4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GB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5C6018E-2F52-472A-A1CA-1961B4B636A4}"/>
              </a:ext>
            </a:extLst>
          </p:cNvPr>
          <p:cNvSpPr/>
          <p:nvPr/>
        </p:nvSpPr>
        <p:spPr>
          <a:xfrm>
            <a:off x="1430866" y="1447800"/>
            <a:ext cx="457200" cy="457200"/>
          </a:xfrm>
          <a:prstGeom prst="ellipse">
            <a:avLst/>
          </a:prstGeom>
          <a:solidFill>
            <a:srgbClr val="0A7EA4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algn="l"/>
            <a:r>
              <a:rPr lang="en-GB" sz="2200" b="1">
                <a:solidFill>
                  <a:srgbClr val="FFFFFF"/>
                </a:solidFill>
                <a:latin typeface="Trebuchet MS"/>
              </a:rPr>
              <a:t>?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71B07CA-1263-4868-B455-A7EBCA1464AC}"/>
              </a:ext>
            </a:extLst>
          </p:cNvPr>
          <p:cNvSpPr txBox="1"/>
          <p:nvPr/>
        </p:nvSpPr>
        <p:spPr>
          <a:xfrm>
            <a:off x="457200" y="2057400"/>
            <a:ext cx="2404533" cy="6350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spAutoFit/>
          </a:bodyPr>
          <a:lstStyle/>
          <a:p>
            <a:pPr algn="l"/>
            <a:r>
              <a:rPr lang="en-GB" sz="1400" b="1">
                <a:solidFill>
                  <a:srgbClr val="FFFFFF"/>
                </a:solidFill>
                <a:latin typeface="Trebuchet MS"/>
              </a:rPr>
              <a:t>What is your argument or claim?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A74B6A5-FAFF-4EBD-A853-A1651CAFDA7B}"/>
              </a:ext>
            </a:extLst>
          </p:cNvPr>
          <p:cNvSpPr txBox="1"/>
          <p:nvPr/>
        </p:nvSpPr>
        <p:spPr>
          <a:xfrm>
            <a:off x="457200" y="2794000"/>
            <a:ext cx="2404533" cy="19812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spAutoFit/>
          </a:bodyPr>
          <a:lstStyle/>
          <a:p>
            <a:pPr algn="l"/>
            <a:r>
              <a:rPr lang="en-GB" sz="1200">
                <a:solidFill>
                  <a:srgbClr val="E8EEF5"/>
                </a:solidFill>
                <a:latin typeface="Trebuchet MS"/>
              </a:rPr>
              <a:t>Not the topic you are covering — the specific, defensible position you intend to establish.
If you cannot state it as a claim someone could reasonably disagree with, you have a topic, not a dissertation.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8BB9532-5F28-4B7A-9500-3462D0160513}"/>
              </a:ext>
            </a:extLst>
          </p:cNvPr>
          <p:cNvSpPr/>
          <p:nvPr/>
        </p:nvSpPr>
        <p:spPr>
          <a:xfrm>
            <a:off x="3191933" y="1168400"/>
            <a:ext cx="2760133" cy="3759200"/>
          </a:xfrm>
          <a:prstGeom prst="rect">
            <a:avLst/>
          </a:prstGeom>
          <a:solidFill>
            <a:srgbClr val="3D5A8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GB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8BCA5C8-3EA4-4ADD-9066-054BE8D400BF}"/>
              </a:ext>
            </a:extLst>
          </p:cNvPr>
          <p:cNvSpPr/>
          <p:nvPr/>
        </p:nvSpPr>
        <p:spPr>
          <a:xfrm>
            <a:off x="3191933" y="1168400"/>
            <a:ext cx="2760133" cy="38100"/>
          </a:xfrm>
          <a:prstGeom prst="rect">
            <a:avLst/>
          </a:prstGeom>
          <a:solidFill>
            <a:srgbClr val="0A7EA4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GB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A5F375B8-5FB2-4392-AFE7-22C7BE69C5CC}"/>
              </a:ext>
            </a:extLst>
          </p:cNvPr>
          <p:cNvSpPr/>
          <p:nvPr/>
        </p:nvSpPr>
        <p:spPr>
          <a:xfrm>
            <a:off x="4343400" y="1447800"/>
            <a:ext cx="457200" cy="457200"/>
          </a:xfrm>
          <a:prstGeom prst="ellipse">
            <a:avLst/>
          </a:prstGeom>
          <a:solidFill>
            <a:srgbClr val="0A7EA4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algn="l"/>
            <a:r>
              <a:rPr lang="en-GB" sz="2200" b="1">
                <a:solidFill>
                  <a:srgbClr val="FFFFFF"/>
                </a:solidFill>
                <a:latin typeface="Trebuchet MS"/>
              </a:rPr>
              <a:t>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B895DDA-D181-466F-ABE5-B4B20AF35394}"/>
              </a:ext>
            </a:extLst>
          </p:cNvPr>
          <p:cNvSpPr txBox="1"/>
          <p:nvPr/>
        </p:nvSpPr>
        <p:spPr>
          <a:xfrm>
            <a:off x="3369733" y="2057400"/>
            <a:ext cx="2404533" cy="6350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spAutoFit/>
          </a:bodyPr>
          <a:lstStyle/>
          <a:p>
            <a:pPr algn="l"/>
            <a:r>
              <a:rPr lang="en-GB" sz="1400" b="1">
                <a:solidFill>
                  <a:srgbClr val="FFFFFF"/>
                </a:solidFill>
                <a:latin typeface="Trebuchet MS"/>
              </a:rPr>
              <a:t>How will you investigate and evidence it?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0C60291-2EAD-4F95-AC6C-C7480E9FCE51}"/>
              </a:ext>
            </a:extLst>
          </p:cNvPr>
          <p:cNvSpPr txBox="1"/>
          <p:nvPr/>
        </p:nvSpPr>
        <p:spPr>
          <a:xfrm>
            <a:off x="3369733" y="2794000"/>
            <a:ext cx="2404533" cy="19812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spAutoFit/>
          </a:bodyPr>
          <a:lstStyle/>
          <a:p>
            <a:pPr algn="l"/>
            <a:r>
              <a:rPr lang="en-GB" sz="1200">
                <a:solidFill>
                  <a:srgbClr val="E8EEF5"/>
                </a:solidFill>
                <a:latin typeface="Trebuchet MS"/>
              </a:rPr>
              <a:t>What analytical method or framework will you use, and what sources or data will you draw on to support or test your position?
"I will read about it" is insufficient — you need a principled approach to building a case.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D2FB9E-013D-4805-9416-13EDB02A3EEE}"/>
              </a:ext>
            </a:extLst>
          </p:cNvPr>
          <p:cNvSpPr/>
          <p:nvPr/>
        </p:nvSpPr>
        <p:spPr>
          <a:xfrm>
            <a:off x="6104466" y="1168400"/>
            <a:ext cx="2760133" cy="3759200"/>
          </a:xfrm>
          <a:prstGeom prst="rect">
            <a:avLst/>
          </a:prstGeom>
          <a:solidFill>
            <a:srgbClr val="3D5A8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GB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85074C0-4367-473D-B5E1-5AA0F246B4B2}"/>
              </a:ext>
            </a:extLst>
          </p:cNvPr>
          <p:cNvSpPr/>
          <p:nvPr/>
        </p:nvSpPr>
        <p:spPr>
          <a:xfrm>
            <a:off x="6104466" y="1168400"/>
            <a:ext cx="2760133" cy="38100"/>
          </a:xfrm>
          <a:prstGeom prst="rect">
            <a:avLst/>
          </a:prstGeom>
          <a:solidFill>
            <a:srgbClr val="0A7EA4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GB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9D3DE39-01F1-4146-9C4F-FF013A15B183}"/>
              </a:ext>
            </a:extLst>
          </p:cNvPr>
          <p:cNvSpPr/>
          <p:nvPr/>
        </p:nvSpPr>
        <p:spPr>
          <a:xfrm>
            <a:off x="7255933" y="1447800"/>
            <a:ext cx="457200" cy="457200"/>
          </a:xfrm>
          <a:prstGeom prst="ellipse">
            <a:avLst/>
          </a:prstGeom>
          <a:solidFill>
            <a:srgbClr val="0A7EA4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algn="l"/>
            <a:r>
              <a:rPr lang="en-GB" sz="2200" b="1">
                <a:solidFill>
                  <a:srgbClr val="FFFFFF"/>
                </a:solidFill>
                <a:latin typeface="Trebuchet MS"/>
              </a:rPr>
              <a:t>?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292CC8B-1502-419D-83A9-649A47C32563}"/>
              </a:ext>
            </a:extLst>
          </p:cNvPr>
          <p:cNvSpPr txBox="1"/>
          <p:nvPr/>
        </p:nvSpPr>
        <p:spPr>
          <a:xfrm>
            <a:off x="6282266" y="2057400"/>
            <a:ext cx="2404533" cy="6350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spAutoFit/>
          </a:bodyPr>
          <a:lstStyle/>
          <a:p>
            <a:pPr algn="l"/>
            <a:r>
              <a:rPr lang="en-GB" sz="1400" b="1">
                <a:solidFill>
                  <a:srgbClr val="FFFFFF"/>
                </a:solidFill>
                <a:latin typeface="Trebuchet MS"/>
              </a:rPr>
              <a:t>What scholarly conversation are you joining?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3D9BF03-2784-404B-80D4-4917B21E71D3}"/>
              </a:ext>
            </a:extLst>
          </p:cNvPr>
          <p:cNvSpPr txBox="1"/>
          <p:nvPr/>
        </p:nvSpPr>
        <p:spPr>
          <a:xfrm>
            <a:off x="6282266" y="2794000"/>
            <a:ext cx="2404533" cy="19812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spAutoFit/>
          </a:bodyPr>
          <a:lstStyle/>
          <a:p>
            <a:pPr algn="l"/>
            <a:r>
              <a:rPr lang="en-GB" sz="1200">
                <a:solidFill>
                  <a:srgbClr val="E8EEF5"/>
                </a:solidFill>
                <a:latin typeface="Trebuchet MS"/>
              </a:rPr>
              <a:t>Not just "what has been written" — which specific debate, gap or unresolved question your argument addresses.
And why resolving it matters: what does your work add to that conversation?</a:t>
            </a:r>
          </a:p>
        </p:txBody>
      </p:sp>
    </p:spTree>
    <p:extLst>
      <p:ext uri="{BB962C8B-B14F-4D97-AF65-F5344CB8AC3E}">
        <p14:creationId xmlns:p14="http://schemas.microsoft.com/office/powerpoint/2010/main" val="26108400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74320"/>
            <a:ext cx="64008" cy="4572000"/>
          </a:xfrm>
          <a:prstGeom prst="rect">
            <a:avLst/>
          </a:prstGeom>
          <a:solidFill>
            <a:srgbClr val="0A7EA4"/>
          </a:solidFill>
          <a:ln w="12700">
            <a:solidFill>
              <a:srgbClr val="0A7EA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274320" y="182880"/>
            <a:ext cx="8595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FFFFF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Narrowing Your Topic</a:t>
            </a:r>
            <a:endParaRPr lang="en-US" sz="3000" b="1" dirty="0">
              <a:latin typeface="Trebuchet MS"/>
            </a:endParaRPr>
          </a:p>
        </p:txBody>
      </p:sp>
      <p:sp>
        <p:nvSpPr>
          <p:cNvPr id="4" name="Text 2"/>
          <p:cNvSpPr/>
          <p:nvPr/>
        </p:nvSpPr>
        <p:spPr>
          <a:xfrm>
            <a:off x="274320" y="804672"/>
            <a:ext cx="84124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8BA0B2"/>
                </a:solidFill>
                <a:latin typeface="Trebuchet MS"/>
                <a:ea typeface="Calibri" pitchFamily="34" charset="-122"/>
                <a:cs typeface="Calibri" pitchFamily="34" charset="-120"/>
              </a:rPr>
              <a:t>Start broad, then drill down until you find a question narrow enough to answer properly in 300 hours.</a:t>
            </a:r>
            <a:endParaRPr lang="en-US" sz="1400" dirty="0">
              <a:latin typeface="Trebuchet M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11480" y="1325880"/>
            <a:ext cx="8229600" cy="1051560"/>
          </a:xfrm>
          <a:prstGeom prst="rect">
            <a:avLst/>
          </a:prstGeom>
          <a:solidFill>
            <a:srgbClr val="3D5A80"/>
          </a:solidFill>
          <a:ln w="12700">
            <a:solidFill>
              <a:srgbClr val="3D5A80"/>
            </a:solidFill>
            <a:prstDash val="solid"/>
          </a:ln>
        </p:spPr>
        <p:txBody>
          <a:bodyPr/>
          <a:lstStyle/>
          <a:p>
            <a:endParaRPr lang="en-GB" sz="2800"/>
          </a:p>
        </p:txBody>
      </p:sp>
      <p:sp>
        <p:nvSpPr>
          <p:cNvPr id="6" name="Text 4"/>
          <p:cNvSpPr/>
          <p:nvPr/>
        </p:nvSpPr>
        <p:spPr>
          <a:xfrm>
            <a:off x="576072" y="1371600"/>
            <a:ext cx="7955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0A500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❌  TOO BROAD</a:t>
            </a:r>
            <a:endParaRPr lang="en-US" sz="1400" b="1" dirty="0">
              <a:latin typeface="Trebuchet MS"/>
            </a:endParaRPr>
          </a:p>
        </p:txBody>
      </p:sp>
      <p:sp>
        <p:nvSpPr>
          <p:cNvPr id="7" name="Text 5"/>
          <p:cNvSpPr/>
          <p:nvPr/>
        </p:nvSpPr>
        <p:spPr>
          <a:xfrm>
            <a:off x="576072" y="1673352"/>
            <a:ext cx="7955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i="1" dirty="0">
                <a:solidFill>
                  <a:srgbClr val="FFFFFF"/>
                </a:solidFill>
                <a:latin typeface="Trebuchet MS"/>
                <a:ea typeface="Calibri" pitchFamily="34" charset="-122"/>
                <a:cs typeface="Calibri" pitchFamily="34" charset="-120"/>
              </a:rPr>
              <a:t>"Security of IoT"</a:t>
            </a:r>
            <a:endParaRPr lang="en-US" sz="1400" dirty="0">
              <a:latin typeface="Trebuchet MS"/>
            </a:endParaRPr>
          </a:p>
        </p:txBody>
      </p:sp>
      <p:sp>
        <p:nvSpPr>
          <p:cNvPr id="8" name="Text 6"/>
          <p:cNvSpPr/>
          <p:nvPr/>
        </p:nvSpPr>
        <p:spPr>
          <a:xfrm>
            <a:off x="576072" y="2002536"/>
            <a:ext cx="7955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chemeClr val="bg1">
                    <a:lumMod val="85000"/>
                  </a:schemeClr>
                </a:solidFill>
                <a:latin typeface="Trebuchet MS"/>
                <a:ea typeface="Calibri" pitchFamily="34" charset="-122"/>
                <a:cs typeface="Calibri" pitchFamily="34" charset="-120"/>
              </a:rPr>
              <a:t>Google Scholar returns 750,000+ results. This is a field, not a project.</a:t>
            </a:r>
            <a:endParaRPr lang="en-US" sz="1200" dirty="0">
              <a:solidFill>
                <a:schemeClr val="bg1">
                  <a:lumMod val="85000"/>
                </a:schemeClr>
              </a:solidFill>
              <a:latin typeface="Trebuchet M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1234440" y="2560320"/>
            <a:ext cx="6583680" cy="1051560"/>
          </a:xfrm>
          <a:prstGeom prst="rect">
            <a:avLst/>
          </a:prstGeom>
          <a:solidFill>
            <a:srgbClr val="065E7C"/>
          </a:solidFill>
          <a:ln w="12700">
            <a:solidFill>
              <a:srgbClr val="065E7C"/>
            </a:solidFill>
            <a:prstDash val="solid"/>
          </a:ln>
        </p:spPr>
        <p:txBody>
          <a:bodyPr/>
          <a:lstStyle/>
          <a:p>
            <a:endParaRPr lang="en-GB" sz="2800" dirty="0"/>
          </a:p>
        </p:txBody>
      </p:sp>
      <p:sp>
        <p:nvSpPr>
          <p:cNvPr id="10" name="Text 8"/>
          <p:cNvSpPr/>
          <p:nvPr/>
        </p:nvSpPr>
        <p:spPr>
          <a:xfrm>
            <a:off x="1399032" y="2606040"/>
            <a:ext cx="6309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0A500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✓  BETTER</a:t>
            </a:r>
            <a:endParaRPr lang="en-US" sz="1400" b="1" dirty="0">
              <a:latin typeface="Trebuchet M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1399032" y="2907792"/>
            <a:ext cx="6309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i="1" dirty="0">
                <a:solidFill>
                  <a:srgbClr val="FFFFFF"/>
                </a:solidFill>
                <a:latin typeface="Trebuchet MS"/>
                <a:ea typeface="Calibri" pitchFamily="34" charset="-122"/>
                <a:cs typeface="Calibri" pitchFamily="34" charset="-120"/>
              </a:rPr>
              <a:t>"Security Perception of IoT Devices in Smart Homes"</a:t>
            </a:r>
            <a:endParaRPr lang="en-US" sz="1400" dirty="0">
              <a:latin typeface="Trebuchet M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399032" y="3236976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chemeClr val="bg1">
                    <a:lumMod val="85000"/>
                  </a:schemeClr>
                </a:solidFill>
                <a:latin typeface="Trebuchet MS"/>
                <a:ea typeface="Calibri" pitchFamily="34" charset="-122"/>
                <a:cs typeface="Calibri" pitchFamily="34" charset="-120"/>
              </a:rPr>
              <a:t>Bounded to a context. Literature is manageable.</a:t>
            </a:r>
            <a:endParaRPr lang="en-US" sz="1200" dirty="0">
              <a:solidFill>
                <a:schemeClr val="bg1">
                  <a:lumMod val="85000"/>
                </a:schemeClr>
              </a:solidFill>
              <a:latin typeface="Trebuchet M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1965960" y="3794760"/>
            <a:ext cx="5120640" cy="1051560"/>
          </a:xfrm>
          <a:prstGeom prst="rect">
            <a:avLst/>
          </a:prstGeom>
          <a:solidFill>
            <a:srgbClr val="0A7EA4"/>
          </a:solidFill>
          <a:ln w="12700">
            <a:solidFill>
              <a:srgbClr val="0A7EA4"/>
            </a:solidFill>
            <a:prstDash val="solid"/>
          </a:ln>
        </p:spPr>
        <p:txBody>
          <a:bodyPr/>
          <a:lstStyle/>
          <a:p>
            <a:endParaRPr lang="en-GB" sz="2800"/>
          </a:p>
        </p:txBody>
      </p:sp>
      <p:sp>
        <p:nvSpPr>
          <p:cNvPr id="14" name="Text 12"/>
          <p:cNvSpPr/>
          <p:nvPr/>
        </p:nvSpPr>
        <p:spPr>
          <a:xfrm>
            <a:off x="2130552" y="3840480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0A500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✓  GOOD</a:t>
            </a:r>
            <a:endParaRPr lang="en-US" sz="1400" b="1" dirty="0">
              <a:latin typeface="Trebuchet M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2130552" y="4142232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i="1" dirty="0">
                <a:solidFill>
                  <a:srgbClr val="FFFFFF"/>
                </a:solidFill>
                <a:latin typeface="Trebuchet MS"/>
                <a:ea typeface="Calibri" pitchFamily="34" charset="-122"/>
                <a:cs typeface="Calibri" pitchFamily="34" charset="-120"/>
              </a:rPr>
              <a:t>"Adversarial Attacks against Network IDS for IoT Devices"</a:t>
            </a:r>
            <a:endParaRPr lang="en-US" sz="1400" dirty="0">
              <a:latin typeface="Trebuchet MS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2130552" y="4471416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chemeClr val="bg1">
                    <a:lumMod val="85000"/>
                  </a:schemeClr>
                </a:solidFill>
                <a:latin typeface="Trebuchet MS"/>
                <a:ea typeface="Calibri" pitchFamily="34" charset="-122"/>
                <a:cs typeface="Calibri" pitchFamily="34" charset="-120"/>
              </a:rPr>
              <a:t>Specific method, specific system type, clear contribution.</a:t>
            </a:r>
            <a:endParaRPr lang="en-US" sz="1200" dirty="0">
              <a:solidFill>
                <a:schemeClr val="bg1">
                  <a:lumMod val="85000"/>
                </a:schemeClr>
              </a:solidFill>
              <a:latin typeface="Trebuchet M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74320"/>
            <a:ext cx="64008" cy="4572000"/>
          </a:xfrm>
          <a:prstGeom prst="rect">
            <a:avLst/>
          </a:prstGeom>
          <a:solidFill>
            <a:srgbClr val="0A7EA4"/>
          </a:solidFill>
          <a:ln w="12700">
            <a:solidFill>
              <a:srgbClr val="0A7EA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274320" y="182880"/>
            <a:ext cx="8595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D1B2A"/>
                </a:solidFill>
                <a:latin typeface="Trebuchet MS"/>
              </a:rPr>
              <a:t>Where to Look for Ideas and Evidence</a:t>
            </a:r>
          </a:p>
        </p:txBody>
      </p:sp>
      <p:sp>
        <p:nvSpPr>
          <p:cNvPr id="4" name="Shape 2"/>
          <p:cNvSpPr/>
          <p:nvPr/>
        </p:nvSpPr>
        <p:spPr>
          <a:xfrm>
            <a:off x="274320" y="914400"/>
            <a:ext cx="4160520" cy="1920240"/>
          </a:xfrm>
          <a:prstGeom prst="rect">
            <a:avLst/>
          </a:prstGeom>
          <a:solidFill>
            <a:srgbClr val="0D1B2A"/>
          </a:solidFill>
          <a:ln w="12700">
            <a:solidFill>
              <a:srgbClr val="0D1B2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Shape 3"/>
          <p:cNvSpPr/>
          <p:nvPr/>
        </p:nvSpPr>
        <p:spPr>
          <a:xfrm>
            <a:off x="274320" y="914400"/>
            <a:ext cx="4160520" cy="73152"/>
          </a:xfrm>
          <a:prstGeom prst="rect">
            <a:avLst/>
          </a:prstGeom>
          <a:solidFill>
            <a:srgbClr val="0A7EA4"/>
          </a:solidFill>
          <a:ln w="12700">
            <a:solidFill>
              <a:srgbClr val="0A7EA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Text 4"/>
          <p:cNvSpPr/>
          <p:nvPr/>
        </p:nvSpPr>
        <p:spPr>
          <a:xfrm>
            <a:off x="411480" y="1028588"/>
            <a:ext cx="3886200" cy="338554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FB8CD"/>
                </a:solidFill>
                <a:latin typeface="Trebuchet MS"/>
              </a:rPr>
              <a:t>Real-World Threats &amp; Incidents</a:t>
            </a:r>
          </a:p>
        </p:txBody>
      </p:sp>
      <p:sp>
        <p:nvSpPr>
          <p:cNvPr id="7" name="Text 5"/>
          <p:cNvSpPr/>
          <p:nvPr/>
        </p:nvSpPr>
        <p:spPr>
          <a:xfrm>
            <a:off x="411480" y="1444752"/>
            <a:ext cx="3886200" cy="1015663"/>
          </a:xfrm>
          <a:prstGeom prst="rect">
            <a:avLst/>
          </a:prstGeom>
          <a:noFill/>
          <a:ln/>
        </p:spPr>
        <p:txBody>
          <a:bodyPr wrap="square" rtlCol="0" anchor="t">
            <a:sp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F4F8FB"/>
                </a:solidFill>
                <a:latin typeface="Trebuchet MS"/>
              </a:rPr>
              <a:t>• CVE / NVD vulnerability feeds</a:t>
            </a:r>
          </a:p>
          <a:p>
            <a:pPr marL="0" indent="0" algn="l">
              <a:buNone/>
            </a:pPr>
            <a:r>
              <a:rPr lang="en-US" sz="1400" dirty="0">
                <a:solidFill>
                  <a:srgbClr val="F4F8FB"/>
                </a:solidFill>
                <a:latin typeface="Trebuchet MS"/>
              </a:rPr>
              <a:t>• MITRE ATT&amp;CK techniques</a:t>
            </a:r>
          </a:p>
          <a:p>
            <a:pPr marL="0" indent="0" algn="l">
              <a:buNone/>
            </a:pPr>
            <a:r>
              <a:rPr lang="en-US" sz="1400" dirty="0">
                <a:solidFill>
                  <a:srgbClr val="F4F8FB"/>
                </a:solidFill>
                <a:latin typeface="Trebuchet MS"/>
              </a:rPr>
              <a:t>• Vendor incident reports &amp; post-mortems</a:t>
            </a:r>
          </a:p>
          <a:p>
            <a:pPr marL="0" indent="0" algn="l">
              <a:buNone/>
            </a:pPr>
            <a:r>
              <a:rPr lang="en-US" sz="1400" dirty="0">
                <a:solidFill>
                  <a:srgbClr val="F4F8FB"/>
                </a:solidFill>
                <a:latin typeface="Trebuchet MS"/>
              </a:rPr>
              <a:t>• NCSC / CISA advisories &amp; threat reports</a:t>
            </a:r>
          </a:p>
          <a:p>
            <a:pPr marL="0" indent="0" algn="l">
              <a:buNone/>
            </a:pPr>
            <a:r>
              <a:rPr lang="en-US" sz="1400" dirty="0">
                <a:solidFill>
                  <a:srgbClr val="F4F8FB"/>
                </a:solidFill>
                <a:latin typeface="Trebuchet MS"/>
              </a:rPr>
              <a:t>• The Register, Bleeping Computer, KrebsOnSecurity</a:t>
            </a:r>
          </a:p>
        </p:txBody>
      </p:sp>
      <p:sp>
        <p:nvSpPr>
          <p:cNvPr id="8" name="Shape 6"/>
          <p:cNvSpPr/>
          <p:nvPr/>
        </p:nvSpPr>
        <p:spPr>
          <a:xfrm>
            <a:off x="4709160" y="914400"/>
            <a:ext cx="4160520" cy="1920240"/>
          </a:xfrm>
          <a:prstGeom prst="rect">
            <a:avLst/>
          </a:prstGeom>
          <a:solidFill>
            <a:srgbClr val="0D1B2A"/>
          </a:solidFill>
          <a:ln w="12700">
            <a:solidFill>
              <a:srgbClr val="0D1B2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Shape 7"/>
          <p:cNvSpPr/>
          <p:nvPr/>
        </p:nvSpPr>
        <p:spPr>
          <a:xfrm>
            <a:off x="4709160" y="914400"/>
            <a:ext cx="4160520" cy="73152"/>
          </a:xfrm>
          <a:prstGeom prst="rect">
            <a:avLst/>
          </a:prstGeom>
          <a:solidFill>
            <a:srgbClr val="3D5A80"/>
          </a:solidFill>
          <a:ln w="12700">
            <a:solidFill>
              <a:srgbClr val="3D5A8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4846320" y="1028588"/>
            <a:ext cx="3886200" cy="338554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FB8CD"/>
                </a:solidFill>
                <a:latin typeface="Trebuchet MS"/>
              </a:rPr>
              <a:t>Hands-On Practice Platforms</a:t>
            </a:r>
          </a:p>
        </p:txBody>
      </p:sp>
      <p:sp>
        <p:nvSpPr>
          <p:cNvPr id="11" name="Text 9"/>
          <p:cNvSpPr/>
          <p:nvPr/>
        </p:nvSpPr>
        <p:spPr>
          <a:xfrm>
            <a:off x="4846320" y="1444752"/>
            <a:ext cx="3886200" cy="830997"/>
          </a:xfrm>
          <a:prstGeom prst="rect">
            <a:avLst/>
          </a:prstGeom>
          <a:noFill/>
          <a:ln/>
        </p:spPr>
        <p:txBody>
          <a:bodyPr wrap="square" rtlCol="0" anchor="t">
            <a:sp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F4F8FB"/>
                </a:solidFill>
                <a:latin typeface="Trebuchet MS"/>
              </a:rPr>
              <a:t>• TryHackMe — guided rooms by topic</a:t>
            </a:r>
          </a:p>
          <a:p>
            <a:pPr marL="0" indent="0" algn="l">
              <a:buNone/>
            </a:pPr>
            <a:r>
              <a:rPr lang="en-US" sz="1400" dirty="0">
                <a:solidFill>
                  <a:srgbClr val="F4F8FB"/>
                </a:solidFill>
                <a:latin typeface="Trebuchet MS"/>
              </a:rPr>
              <a:t>• HackTheBox — boxes, labs, academy</a:t>
            </a:r>
          </a:p>
          <a:p>
            <a:pPr marL="0" indent="0" algn="l">
              <a:buNone/>
            </a:pPr>
            <a:r>
              <a:rPr lang="en-US" sz="1400" dirty="0">
                <a:solidFill>
                  <a:srgbClr val="F4F8FB"/>
                </a:solidFill>
                <a:latin typeface="Trebuchet MS"/>
              </a:rPr>
              <a:t>• PortSwigger Web Security Academy</a:t>
            </a:r>
          </a:p>
          <a:p>
            <a:pPr marL="0" indent="0" algn="l">
              <a:buNone/>
            </a:pPr>
            <a:r>
              <a:rPr lang="en-US" sz="1400" dirty="0">
                <a:solidFill>
                  <a:srgbClr val="F4F8FB"/>
                </a:solidFill>
                <a:latin typeface="Trebuchet MS"/>
              </a:rPr>
              <a:t>• OWASP projects — Top 10, ASVS, </a:t>
            </a:r>
            <a:r>
              <a:rPr lang="en-US" sz="1400" dirty="0" err="1">
                <a:solidFill>
                  <a:srgbClr val="F4F8FB"/>
                </a:solidFill>
                <a:latin typeface="Trebuchet MS"/>
              </a:rPr>
              <a:t>WebGoat</a:t>
            </a:r>
            <a:endParaRPr lang="en-US" sz="1400" dirty="0">
              <a:solidFill>
                <a:srgbClr val="F4F8FB"/>
              </a:solidFill>
              <a:latin typeface="Trebuchet M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274320" y="2971800"/>
            <a:ext cx="4160520" cy="1920240"/>
          </a:xfrm>
          <a:prstGeom prst="rect">
            <a:avLst/>
          </a:prstGeom>
          <a:solidFill>
            <a:srgbClr val="0D1B2A"/>
          </a:solidFill>
          <a:ln w="12700">
            <a:solidFill>
              <a:srgbClr val="0D1B2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Shape 11"/>
          <p:cNvSpPr/>
          <p:nvPr/>
        </p:nvSpPr>
        <p:spPr>
          <a:xfrm>
            <a:off x="274320" y="2971800"/>
            <a:ext cx="4160520" cy="73152"/>
          </a:xfrm>
          <a:prstGeom prst="rect">
            <a:avLst/>
          </a:prstGeom>
          <a:solidFill>
            <a:srgbClr val="065E7C"/>
          </a:solidFill>
          <a:ln w="12700">
            <a:solidFill>
              <a:srgbClr val="065E7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2"/>
          <p:cNvSpPr/>
          <p:nvPr/>
        </p:nvSpPr>
        <p:spPr>
          <a:xfrm>
            <a:off x="411480" y="3085988"/>
            <a:ext cx="3886200" cy="338554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FB8CD"/>
                </a:solidFill>
                <a:latin typeface="Trebuchet MS"/>
              </a:rPr>
              <a:t>Practitioner &amp; Industry Sources</a:t>
            </a:r>
          </a:p>
        </p:txBody>
      </p:sp>
      <p:sp>
        <p:nvSpPr>
          <p:cNvPr id="15" name="Text 13"/>
          <p:cNvSpPr/>
          <p:nvPr/>
        </p:nvSpPr>
        <p:spPr>
          <a:xfrm>
            <a:off x="411480" y="3502152"/>
            <a:ext cx="3886200" cy="830997"/>
          </a:xfrm>
          <a:prstGeom prst="rect">
            <a:avLst/>
          </a:prstGeom>
          <a:noFill/>
          <a:ln/>
        </p:spPr>
        <p:txBody>
          <a:bodyPr wrap="square" rtlCol="0" anchor="t">
            <a:sp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F4F8FB"/>
                </a:solidFill>
                <a:latin typeface="Trebuchet MS"/>
              </a:rPr>
              <a:t>• Verizon DBIR, ENISA Threat Landscape</a:t>
            </a:r>
          </a:p>
          <a:p>
            <a:pPr marL="0" indent="0" algn="l">
              <a:buNone/>
            </a:pPr>
            <a:r>
              <a:rPr lang="en-US" sz="1400" dirty="0">
                <a:solidFill>
                  <a:srgbClr val="F4F8FB"/>
                </a:solidFill>
                <a:latin typeface="Trebuchet MS"/>
              </a:rPr>
              <a:t>• Mandiant / CrowdStrike / Microsoft reports</a:t>
            </a:r>
          </a:p>
          <a:p>
            <a:pPr marL="0" indent="0" algn="l">
              <a:buNone/>
            </a:pPr>
            <a:r>
              <a:rPr lang="en-US" sz="1400" dirty="0">
                <a:solidFill>
                  <a:srgbClr val="F4F8FB"/>
                </a:solidFill>
                <a:latin typeface="Trebuchet MS"/>
              </a:rPr>
              <a:t>• Defcon / BlackHat / BSides talks</a:t>
            </a:r>
          </a:p>
          <a:p>
            <a:pPr marL="0" indent="0" algn="l">
              <a:buNone/>
            </a:pPr>
            <a:r>
              <a:rPr lang="en-US" sz="1400" dirty="0">
                <a:solidFill>
                  <a:srgbClr val="F4F8FB"/>
                </a:solidFill>
                <a:latin typeface="Trebuchet MS"/>
              </a:rPr>
              <a:t>• Practitioner blogs, GitHub write-ups</a:t>
            </a:r>
          </a:p>
        </p:txBody>
      </p:sp>
      <p:sp>
        <p:nvSpPr>
          <p:cNvPr id="16" name="Shape 14"/>
          <p:cNvSpPr/>
          <p:nvPr/>
        </p:nvSpPr>
        <p:spPr>
          <a:xfrm>
            <a:off x="4709160" y="2971800"/>
            <a:ext cx="4160520" cy="1920240"/>
          </a:xfrm>
          <a:prstGeom prst="rect">
            <a:avLst/>
          </a:prstGeom>
          <a:solidFill>
            <a:srgbClr val="0D1B2A"/>
          </a:solidFill>
          <a:ln w="12700">
            <a:solidFill>
              <a:srgbClr val="0D1B2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7" name="Shape 15"/>
          <p:cNvSpPr/>
          <p:nvPr/>
        </p:nvSpPr>
        <p:spPr>
          <a:xfrm>
            <a:off x="4709160" y="2971800"/>
            <a:ext cx="4160520" cy="73152"/>
          </a:xfrm>
          <a:prstGeom prst="rect">
            <a:avLst/>
          </a:prstGeom>
          <a:solidFill>
            <a:srgbClr val="3D5A80"/>
          </a:solidFill>
          <a:ln w="12700">
            <a:solidFill>
              <a:srgbClr val="3D5A8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8" name="Text 16"/>
          <p:cNvSpPr/>
          <p:nvPr/>
        </p:nvSpPr>
        <p:spPr>
          <a:xfrm>
            <a:off x="4846320" y="3085988"/>
            <a:ext cx="3886200" cy="338554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FB8CD"/>
                </a:solidFill>
                <a:latin typeface="Trebuchet MS"/>
              </a:rPr>
              <a:t>Academic Search &amp; CyBOK</a:t>
            </a:r>
          </a:p>
        </p:txBody>
      </p:sp>
      <p:sp>
        <p:nvSpPr>
          <p:cNvPr id="19" name="Text 17"/>
          <p:cNvSpPr/>
          <p:nvPr/>
        </p:nvSpPr>
        <p:spPr>
          <a:xfrm>
            <a:off x="4846320" y="3502152"/>
            <a:ext cx="3886200" cy="830997"/>
          </a:xfrm>
          <a:prstGeom prst="rect">
            <a:avLst/>
          </a:prstGeom>
          <a:noFill/>
          <a:ln/>
        </p:spPr>
        <p:txBody>
          <a:bodyPr wrap="square" rtlCol="0" anchor="t">
            <a:sp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F4F8FB"/>
                </a:solidFill>
                <a:latin typeface="Trebuchet MS"/>
              </a:rPr>
              <a:t>• CyBOK Knowledge Areas (cybok.org)</a:t>
            </a:r>
          </a:p>
          <a:p>
            <a:pPr marL="0" indent="0" algn="l">
              <a:buNone/>
            </a:pPr>
            <a:r>
              <a:rPr lang="en-US" sz="1400" dirty="0">
                <a:solidFill>
                  <a:srgbClr val="F4F8FB"/>
                </a:solidFill>
                <a:latin typeface="Trebuchet MS"/>
              </a:rPr>
              <a:t>• Google Scholar, IEEE Xplore, ACM DL</a:t>
            </a:r>
          </a:p>
          <a:p>
            <a:pPr marL="0" indent="0" algn="l">
              <a:buNone/>
            </a:pPr>
            <a:r>
              <a:rPr lang="en-US" sz="1400" dirty="0">
                <a:solidFill>
                  <a:srgbClr val="F4F8FB"/>
                </a:solidFill>
                <a:latin typeface="Trebuchet MS"/>
              </a:rPr>
              <a:t>• UWE Library — past first-class projects</a:t>
            </a:r>
          </a:p>
          <a:p>
            <a:pPr marL="0" indent="0" algn="l">
              <a:buNone/>
            </a:pPr>
            <a:r>
              <a:rPr lang="en-US" sz="1400" dirty="0">
                <a:solidFill>
                  <a:srgbClr val="F4F8FB"/>
                </a:solidFill>
                <a:latin typeface="Trebuchet MS"/>
              </a:rPr>
              <a:t>• Recent papers — read "future work"</a:t>
            </a:r>
          </a:p>
        </p:txBody>
      </p:sp>
    </p:spTree>
    <p:extLst>
      <p:ext uri="{BB962C8B-B14F-4D97-AF65-F5344CB8AC3E}">
        <p14:creationId xmlns:p14="http://schemas.microsoft.com/office/powerpoint/2010/main" val="124179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AccentBar"/>
          <p:cNvSpPr/>
          <p:nvPr/>
        </p:nvSpPr>
        <p:spPr>
          <a:xfrm>
            <a:off x="0" y="279400"/>
            <a:ext cx="63500" cy="4572000"/>
          </a:xfrm>
          <a:prstGeom prst="rect">
            <a:avLst/>
          </a:prstGeom>
          <a:solidFill>
            <a:srgbClr val="1FB8CD"/>
          </a:solidFill>
          <a:ln>
            <a:noFill/>
          </a:ln>
        </p:spPr>
        <p:txBody>
          <a:bodyPr wrap="square" anchor="t"/>
          <a:lstStyle/>
          <a:p>
            <a:endParaRPr lang="en-US"/>
          </a:p>
        </p:txBody>
      </p:sp>
      <p:sp>
        <p:nvSpPr>
          <p:cNvPr id="1002" name="Title"/>
          <p:cNvSpPr/>
          <p:nvPr/>
        </p:nvSpPr>
        <p:spPr>
          <a:xfrm>
            <a:off x="279400" y="177800"/>
            <a:ext cx="8597900" cy="5969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3000" b="1" dirty="0">
                <a:solidFill>
                  <a:srgbClr val="0D1B2A"/>
                </a:solidFill>
                <a:latin typeface="Trebuchet MS"/>
              </a:rPr>
              <a:t>Project Portfolio Overview</a:t>
            </a:r>
          </a:p>
        </p:txBody>
      </p:sp>
      <p:sp>
        <p:nvSpPr>
          <p:cNvPr id="1003" name="Subhead"/>
          <p:cNvSpPr/>
          <p:nvPr/>
        </p:nvSpPr>
        <p:spPr>
          <a:xfrm>
            <a:off x="279400" y="787400"/>
            <a:ext cx="8597900" cy="2286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200" dirty="0">
                <a:solidFill>
                  <a:srgbClr val="555555"/>
                </a:solidFill>
                <a:latin typeface="Trebuchet MS"/>
              </a:rPr>
              <a:t>95 undergraduate cyber security projects — September 2025 cohort</a:t>
            </a:r>
          </a:p>
        </p:txBody>
      </p:sp>
      <p:sp>
        <p:nvSpPr>
          <p:cNvPr id="1004" name="BarDiss"/>
          <p:cNvSpPr/>
          <p:nvPr/>
        </p:nvSpPr>
        <p:spPr>
          <a:xfrm>
            <a:off x="279400" y="1260815"/>
            <a:ext cx="4647933" cy="711200"/>
          </a:xfrm>
          <a:prstGeom prst="rect">
            <a:avLst/>
          </a:prstGeom>
          <a:solidFill>
            <a:srgbClr val="065E7C"/>
          </a:solidFill>
          <a:ln>
            <a:noFill/>
          </a:ln>
        </p:spPr>
        <p:txBody>
          <a:bodyPr wrap="square" anchor="t"/>
          <a:lstStyle/>
          <a:p>
            <a:endParaRPr lang="en-US"/>
          </a:p>
        </p:txBody>
      </p:sp>
      <p:sp>
        <p:nvSpPr>
          <p:cNvPr id="1005" name="BarApplied"/>
          <p:cNvSpPr/>
          <p:nvPr/>
        </p:nvSpPr>
        <p:spPr>
          <a:xfrm>
            <a:off x="4927333" y="1260815"/>
            <a:ext cx="3683267" cy="711200"/>
          </a:xfrm>
          <a:prstGeom prst="rect">
            <a:avLst/>
          </a:prstGeom>
          <a:solidFill>
            <a:srgbClr val="F0A500"/>
          </a:solidFill>
          <a:ln>
            <a:noFill/>
          </a:ln>
        </p:spPr>
        <p:txBody>
          <a:bodyPr wrap="square" anchor="t"/>
          <a:lstStyle/>
          <a:p>
            <a:endParaRPr lang="en-US"/>
          </a:p>
        </p:txBody>
      </p:sp>
      <p:sp>
        <p:nvSpPr>
          <p:cNvPr id="1006" name="DissPct"/>
          <p:cNvSpPr/>
          <p:nvPr/>
        </p:nvSpPr>
        <p:spPr>
          <a:xfrm>
            <a:off x="457200" y="1285135"/>
            <a:ext cx="4292600" cy="381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3200" b="1" dirty="0">
                <a:solidFill>
                  <a:srgbClr val="FFFFFF"/>
                </a:solidFill>
                <a:latin typeface="Trebuchet MS"/>
              </a:rPr>
              <a:t>56%</a:t>
            </a:r>
          </a:p>
        </p:txBody>
      </p:sp>
      <p:sp>
        <p:nvSpPr>
          <p:cNvPr id="1007" name="DissCount"/>
          <p:cNvSpPr/>
          <p:nvPr/>
        </p:nvSpPr>
        <p:spPr>
          <a:xfrm>
            <a:off x="457200" y="1666135"/>
            <a:ext cx="4292600" cy="2032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200" dirty="0">
                <a:solidFill>
                  <a:srgbClr val="FFFFFF"/>
                </a:solidFill>
                <a:latin typeface="Trebuchet MS"/>
              </a:rPr>
              <a:t>53 of 95 projects</a:t>
            </a:r>
          </a:p>
        </p:txBody>
      </p:sp>
      <p:sp>
        <p:nvSpPr>
          <p:cNvPr id="1008" name="AppPct"/>
          <p:cNvSpPr/>
          <p:nvPr/>
        </p:nvSpPr>
        <p:spPr>
          <a:xfrm>
            <a:off x="5105400" y="1285135"/>
            <a:ext cx="3327400" cy="381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3200" b="1" dirty="0">
                <a:solidFill>
                  <a:srgbClr val="0D1B2A"/>
                </a:solidFill>
                <a:latin typeface="Trebuchet MS"/>
              </a:rPr>
              <a:t>44%</a:t>
            </a:r>
          </a:p>
        </p:txBody>
      </p:sp>
      <p:sp>
        <p:nvSpPr>
          <p:cNvPr id="1009" name="AppCount"/>
          <p:cNvSpPr/>
          <p:nvPr/>
        </p:nvSpPr>
        <p:spPr>
          <a:xfrm>
            <a:off x="5105400" y="1666135"/>
            <a:ext cx="3327400" cy="2032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200" dirty="0">
                <a:solidFill>
                  <a:srgbClr val="0D1B2A"/>
                </a:solidFill>
                <a:latin typeface="Trebuchet MS"/>
              </a:rPr>
              <a:t>42 of 95 projects</a:t>
            </a:r>
          </a:p>
        </p:txBody>
      </p:sp>
      <p:sp>
        <p:nvSpPr>
          <p:cNvPr id="1010" name="DissCap"/>
          <p:cNvSpPr/>
          <p:nvPr/>
        </p:nvSpPr>
        <p:spPr>
          <a:xfrm>
            <a:off x="279400" y="2002820"/>
            <a:ext cx="4648200" cy="2286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200" b="1" spc="200" dirty="0">
                <a:solidFill>
                  <a:srgbClr val="065E7C"/>
                </a:solidFill>
                <a:latin typeface="Trebuchet MS"/>
              </a:rPr>
              <a:t>DISSERTATION</a:t>
            </a:r>
          </a:p>
        </p:txBody>
      </p:sp>
      <p:sp>
        <p:nvSpPr>
          <p:cNvPr id="1011" name="AppCap"/>
          <p:cNvSpPr/>
          <p:nvPr/>
        </p:nvSpPr>
        <p:spPr>
          <a:xfrm>
            <a:off x="4927600" y="2002820"/>
            <a:ext cx="3683000" cy="2286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200" b="1" spc="200" dirty="0">
                <a:solidFill>
                  <a:srgbClr val="8A5A00"/>
                </a:solidFill>
                <a:latin typeface="Trebuchet MS"/>
              </a:rPr>
              <a:t>APPLIED</a:t>
            </a:r>
          </a:p>
        </p:txBody>
      </p:sp>
      <p:sp>
        <p:nvSpPr>
          <p:cNvPr id="1013" name="ThemeLabel"/>
          <p:cNvSpPr/>
          <p:nvPr/>
        </p:nvSpPr>
        <p:spPr>
          <a:xfrm>
            <a:off x="279400" y="2413000"/>
            <a:ext cx="8331200" cy="2286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200" b="1" spc="200" dirty="0">
                <a:solidFill>
                  <a:srgbClr val="555555"/>
                </a:solidFill>
                <a:latin typeface="Trebuchet MS"/>
              </a:rPr>
              <a:t>LEADING RESEARCH THEMES</a:t>
            </a:r>
          </a:p>
        </p:txBody>
      </p:sp>
      <p:sp>
        <p:nvSpPr>
          <p:cNvPr id="1014" name="Card0"/>
          <p:cNvSpPr/>
          <p:nvPr/>
        </p:nvSpPr>
        <p:spPr>
          <a:xfrm>
            <a:off x="279400" y="2692400"/>
            <a:ext cx="1968500" cy="2159000"/>
          </a:xfrm>
          <a:prstGeom prst="rect">
            <a:avLst/>
          </a:prstGeom>
          <a:solidFill>
            <a:srgbClr val="FFFFFF"/>
          </a:solidFill>
          <a:ln w="6350">
            <a:solidFill>
              <a:srgbClr val="DDE6EE"/>
            </a:solidFill>
          </a:ln>
        </p:spPr>
        <p:txBody>
          <a:bodyPr wrap="square" anchor="t"/>
          <a:lstStyle/>
          <a:p>
            <a:endParaRPr lang="en-US"/>
          </a:p>
        </p:txBody>
      </p:sp>
      <p:sp>
        <p:nvSpPr>
          <p:cNvPr id="1015" name="CardStrip0"/>
          <p:cNvSpPr/>
          <p:nvPr/>
        </p:nvSpPr>
        <p:spPr>
          <a:xfrm>
            <a:off x="279400" y="2692400"/>
            <a:ext cx="1968500" cy="50800"/>
          </a:xfrm>
          <a:prstGeom prst="rect">
            <a:avLst/>
          </a:prstGeom>
          <a:solidFill>
            <a:srgbClr val="065E7C"/>
          </a:solidFill>
          <a:ln>
            <a:noFill/>
          </a:ln>
        </p:spPr>
        <p:txBody>
          <a:bodyPr wrap="square" anchor="t"/>
          <a:lstStyle/>
          <a:p>
            <a:endParaRPr lang="en-US"/>
          </a:p>
        </p:txBody>
      </p:sp>
      <p:sp>
        <p:nvSpPr>
          <p:cNvPr id="1016" name="CardCount0"/>
          <p:cNvSpPr/>
          <p:nvPr/>
        </p:nvSpPr>
        <p:spPr>
          <a:xfrm>
            <a:off x="431800" y="2870200"/>
            <a:ext cx="1663700" cy="5842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3600" b="1" dirty="0">
                <a:solidFill>
                  <a:srgbClr val="065E7C"/>
                </a:solidFill>
                <a:latin typeface="Trebuchet MS"/>
              </a:rPr>
              <a:t>38</a:t>
            </a:r>
          </a:p>
        </p:txBody>
      </p:sp>
      <p:sp>
        <p:nvSpPr>
          <p:cNvPr id="1017" name="CardUnit0"/>
          <p:cNvSpPr/>
          <p:nvPr/>
        </p:nvSpPr>
        <p:spPr>
          <a:xfrm>
            <a:off x="431800" y="3479800"/>
            <a:ext cx="1663700" cy="1778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8BA0B2"/>
                </a:solidFill>
                <a:latin typeface="Trebuchet MS"/>
              </a:rPr>
              <a:t>projects</a:t>
            </a:r>
          </a:p>
        </p:txBody>
      </p:sp>
      <p:sp>
        <p:nvSpPr>
          <p:cNvPr id="1018" name="CardLabel0"/>
          <p:cNvSpPr/>
          <p:nvPr/>
        </p:nvSpPr>
        <p:spPr>
          <a:xfrm>
            <a:off x="431800" y="3708400"/>
            <a:ext cx="1663700" cy="5588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400" b="1" dirty="0">
                <a:solidFill>
                  <a:srgbClr val="0D1B2A"/>
                </a:solidFill>
                <a:latin typeface="Trebuchet MS"/>
              </a:rPr>
              <a:t>AI &amp; ML Security</a:t>
            </a:r>
          </a:p>
        </p:txBody>
      </p:sp>
      <p:sp>
        <p:nvSpPr>
          <p:cNvPr id="1019" name="CardSub0"/>
          <p:cNvSpPr/>
          <p:nvPr/>
        </p:nvSpPr>
        <p:spPr>
          <a:xfrm>
            <a:off x="431800" y="4292600"/>
            <a:ext cx="1663700" cy="4572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200" dirty="0">
                <a:solidFill>
                  <a:srgbClr val="555555"/>
                </a:solidFill>
                <a:latin typeface="Trebuchet MS"/>
              </a:rPr>
              <a:t>LLMs, GenAI, prompt injection</a:t>
            </a:r>
          </a:p>
        </p:txBody>
      </p:sp>
      <p:sp>
        <p:nvSpPr>
          <p:cNvPr id="1020" name="Card1"/>
          <p:cNvSpPr/>
          <p:nvPr/>
        </p:nvSpPr>
        <p:spPr>
          <a:xfrm>
            <a:off x="2400300" y="2692400"/>
            <a:ext cx="1968500" cy="2159000"/>
          </a:xfrm>
          <a:prstGeom prst="rect">
            <a:avLst/>
          </a:prstGeom>
          <a:solidFill>
            <a:srgbClr val="FFFFFF"/>
          </a:solidFill>
          <a:ln w="6350">
            <a:solidFill>
              <a:srgbClr val="DDE6EE"/>
            </a:solidFill>
          </a:ln>
        </p:spPr>
        <p:txBody>
          <a:bodyPr wrap="square" anchor="t"/>
          <a:lstStyle/>
          <a:p>
            <a:endParaRPr lang="en-US"/>
          </a:p>
        </p:txBody>
      </p:sp>
      <p:sp>
        <p:nvSpPr>
          <p:cNvPr id="1021" name="CardStrip1"/>
          <p:cNvSpPr/>
          <p:nvPr/>
        </p:nvSpPr>
        <p:spPr>
          <a:xfrm>
            <a:off x="2400300" y="2692400"/>
            <a:ext cx="1968500" cy="50800"/>
          </a:xfrm>
          <a:prstGeom prst="rect">
            <a:avLst/>
          </a:prstGeom>
          <a:solidFill>
            <a:srgbClr val="1FB8CD"/>
          </a:solidFill>
          <a:ln>
            <a:noFill/>
          </a:ln>
        </p:spPr>
        <p:txBody>
          <a:bodyPr wrap="square" anchor="t"/>
          <a:lstStyle/>
          <a:p>
            <a:endParaRPr lang="en-US"/>
          </a:p>
        </p:txBody>
      </p:sp>
      <p:sp>
        <p:nvSpPr>
          <p:cNvPr id="1022" name="CardCount1"/>
          <p:cNvSpPr/>
          <p:nvPr/>
        </p:nvSpPr>
        <p:spPr>
          <a:xfrm>
            <a:off x="2552700" y="2870200"/>
            <a:ext cx="1663700" cy="5842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3600" b="1" dirty="0">
                <a:solidFill>
                  <a:srgbClr val="1FB8CD"/>
                </a:solidFill>
                <a:latin typeface="Trebuchet MS"/>
              </a:rPr>
              <a:t>22</a:t>
            </a:r>
          </a:p>
        </p:txBody>
      </p:sp>
      <p:sp>
        <p:nvSpPr>
          <p:cNvPr id="1023" name="CardUnit1"/>
          <p:cNvSpPr/>
          <p:nvPr/>
        </p:nvSpPr>
        <p:spPr>
          <a:xfrm>
            <a:off x="2552700" y="3479800"/>
            <a:ext cx="1663700" cy="1778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8BA0B2"/>
                </a:solidFill>
                <a:latin typeface="Trebuchet MS"/>
              </a:rPr>
              <a:t>projects</a:t>
            </a:r>
          </a:p>
        </p:txBody>
      </p:sp>
      <p:sp>
        <p:nvSpPr>
          <p:cNvPr id="1024" name="CardLabel1"/>
          <p:cNvSpPr/>
          <p:nvPr/>
        </p:nvSpPr>
        <p:spPr>
          <a:xfrm>
            <a:off x="2552700" y="3708400"/>
            <a:ext cx="1663700" cy="5588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400" b="1" dirty="0">
                <a:solidFill>
                  <a:srgbClr val="0D1B2A"/>
                </a:solidFill>
                <a:latin typeface="Trebuchet MS"/>
              </a:rPr>
              <a:t>Detection &amp; Threats</a:t>
            </a:r>
          </a:p>
        </p:txBody>
      </p:sp>
      <p:sp>
        <p:nvSpPr>
          <p:cNvPr id="1025" name="CardSub1"/>
          <p:cNvSpPr/>
          <p:nvPr/>
        </p:nvSpPr>
        <p:spPr>
          <a:xfrm>
            <a:off x="2552700" y="4292600"/>
            <a:ext cx="1663700" cy="4572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200" dirty="0">
                <a:solidFill>
                  <a:srgbClr val="555555"/>
                </a:solidFill>
                <a:latin typeface="Trebuchet MS"/>
              </a:rPr>
              <a:t>Phishing, malware, intrusion</a:t>
            </a:r>
          </a:p>
        </p:txBody>
      </p:sp>
      <p:sp>
        <p:nvSpPr>
          <p:cNvPr id="1026" name="Card2"/>
          <p:cNvSpPr/>
          <p:nvPr/>
        </p:nvSpPr>
        <p:spPr>
          <a:xfrm>
            <a:off x="4521200" y="2692400"/>
            <a:ext cx="1968500" cy="2159000"/>
          </a:xfrm>
          <a:prstGeom prst="rect">
            <a:avLst/>
          </a:prstGeom>
          <a:solidFill>
            <a:srgbClr val="FFFFFF"/>
          </a:solidFill>
          <a:ln w="6350">
            <a:solidFill>
              <a:srgbClr val="DDE6EE"/>
            </a:solidFill>
          </a:ln>
        </p:spPr>
        <p:txBody>
          <a:bodyPr wrap="square" anchor="t"/>
          <a:lstStyle/>
          <a:p>
            <a:endParaRPr lang="en-US"/>
          </a:p>
        </p:txBody>
      </p:sp>
      <p:sp>
        <p:nvSpPr>
          <p:cNvPr id="1027" name="CardStrip2"/>
          <p:cNvSpPr/>
          <p:nvPr/>
        </p:nvSpPr>
        <p:spPr>
          <a:xfrm>
            <a:off x="4521200" y="2692400"/>
            <a:ext cx="1968500" cy="50800"/>
          </a:xfrm>
          <a:prstGeom prst="rect">
            <a:avLst/>
          </a:prstGeom>
          <a:solidFill>
            <a:srgbClr val="0A7EA4"/>
          </a:solidFill>
          <a:ln>
            <a:noFill/>
          </a:ln>
        </p:spPr>
        <p:txBody>
          <a:bodyPr wrap="square" anchor="t"/>
          <a:lstStyle/>
          <a:p>
            <a:endParaRPr lang="en-US"/>
          </a:p>
        </p:txBody>
      </p:sp>
      <p:sp>
        <p:nvSpPr>
          <p:cNvPr id="1028" name="CardCount2"/>
          <p:cNvSpPr/>
          <p:nvPr/>
        </p:nvSpPr>
        <p:spPr>
          <a:xfrm>
            <a:off x="4673600" y="2870200"/>
            <a:ext cx="1663700" cy="5842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3600" b="1" dirty="0">
                <a:solidFill>
                  <a:srgbClr val="0A7EA4"/>
                </a:solidFill>
                <a:latin typeface="Trebuchet MS"/>
              </a:rPr>
              <a:t>18</a:t>
            </a:r>
          </a:p>
        </p:txBody>
      </p:sp>
      <p:sp>
        <p:nvSpPr>
          <p:cNvPr id="1029" name="CardUnit2"/>
          <p:cNvSpPr/>
          <p:nvPr/>
        </p:nvSpPr>
        <p:spPr>
          <a:xfrm>
            <a:off x="4673600" y="3479800"/>
            <a:ext cx="1663700" cy="1778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8BA0B2"/>
                </a:solidFill>
                <a:latin typeface="Trebuchet MS"/>
              </a:rPr>
              <a:t>projects</a:t>
            </a:r>
          </a:p>
        </p:txBody>
      </p:sp>
      <p:sp>
        <p:nvSpPr>
          <p:cNvPr id="1030" name="CardLabel2"/>
          <p:cNvSpPr/>
          <p:nvPr/>
        </p:nvSpPr>
        <p:spPr>
          <a:xfrm>
            <a:off x="4673600" y="3708400"/>
            <a:ext cx="1663700" cy="5588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400" b="1" dirty="0">
                <a:solidFill>
                  <a:srgbClr val="0D1B2A"/>
                </a:solidFill>
                <a:latin typeface="Trebuchet MS"/>
              </a:rPr>
              <a:t>Digital Forensics</a:t>
            </a:r>
          </a:p>
        </p:txBody>
      </p:sp>
      <p:sp>
        <p:nvSpPr>
          <p:cNvPr id="1031" name="CardSub2"/>
          <p:cNvSpPr/>
          <p:nvPr/>
        </p:nvSpPr>
        <p:spPr>
          <a:xfrm>
            <a:off x="4673600" y="4292600"/>
            <a:ext cx="1663700" cy="4572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200" dirty="0">
                <a:solidFill>
                  <a:srgbClr val="555555"/>
                </a:solidFill>
                <a:latin typeface="Trebuchet MS"/>
              </a:rPr>
              <a:t>Memory, mobile, cloud</a:t>
            </a:r>
          </a:p>
        </p:txBody>
      </p:sp>
      <p:sp>
        <p:nvSpPr>
          <p:cNvPr id="1032" name="Card3"/>
          <p:cNvSpPr/>
          <p:nvPr/>
        </p:nvSpPr>
        <p:spPr>
          <a:xfrm>
            <a:off x="6642100" y="2692400"/>
            <a:ext cx="1968500" cy="2159000"/>
          </a:xfrm>
          <a:prstGeom prst="rect">
            <a:avLst/>
          </a:prstGeom>
          <a:solidFill>
            <a:srgbClr val="FFFFFF"/>
          </a:solidFill>
          <a:ln w="6350">
            <a:solidFill>
              <a:srgbClr val="DDE6EE"/>
            </a:solidFill>
          </a:ln>
        </p:spPr>
        <p:txBody>
          <a:bodyPr wrap="square" anchor="t"/>
          <a:lstStyle/>
          <a:p>
            <a:endParaRPr lang="en-US"/>
          </a:p>
        </p:txBody>
      </p:sp>
      <p:sp>
        <p:nvSpPr>
          <p:cNvPr id="1033" name="CardStrip3"/>
          <p:cNvSpPr/>
          <p:nvPr/>
        </p:nvSpPr>
        <p:spPr>
          <a:xfrm>
            <a:off x="6642100" y="2692400"/>
            <a:ext cx="1968500" cy="50800"/>
          </a:xfrm>
          <a:prstGeom prst="rect">
            <a:avLst/>
          </a:prstGeom>
          <a:solidFill>
            <a:srgbClr val="F0A500"/>
          </a:solidFill>
          <a:ln>
            <a:noFill/>
          </a:ln>
        </p:spPr>
        <p:txBody>
          <a:bodyPr wrap="square" anchor="t"/>
          <a:lstStyle/>
          <a:p>
            <a:endParaRPr lang="en-US"/>
          </a:p>
        </p:txBody>
      </p:sp>
      <p:sp>
        <p:nvSpPr>
          <p:cNvPr id="1034" name="CardCount3"/>
          <p:cNvSpPr/>
          <p:nvPr/>
        </p:nvSpPr>
        <p:spPr>
          <a:xfrm>
            <a:off x="6794500" y="2870200"/>
            <a:ext cx="1663700" cy="5842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3600" b="1" dirty="0">
                <a:solidFill>
                  <a:srgbClr val="F0A500"/>
                </a:solidFill>
                <a:latin typeface="Trebuchet MS"/>
              </a:rPr>
              <a:t>16</a:t>
            </a:r>
          </a:p>
        </p:txBody>
      </p:sp>
      <p:sp>
        <p:nvSpPr>
          <p:cNvPr id="1035" name="CardUnit3"/>
          <p:cNvSpPr/>
          <p:nvPr/>
        </p:nvSpPr>
        <p:spPr>
          <a:xfrm>
            <a:off x="6794500" y="3479800"/>
            <a:ext cx="1663700" cy="1778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8BA0B2"/>
                </a:solidFill>
                <a:latin typeface="Trebuchet MS"/>
              </a:rPr>
              <a:t>projects</a:t>
            </a:r>
          </a:p>
        </p:txBody>
      </p:sp>
      <p:sp>
        <p:nvSpPr>
          <p:cNvPr id="1036" name="CardLabel3"/>
          <p:cNvSpPr/>
          <p:nvPr/>
        </p:nvSpPr>
        <p:spPr>
          <a:xfrm>
            <a:off x="6794500" y="3708400"/>
            <a:ext cx="1663700" cy="5588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400" b="1" dirty="0">
                <a:solidFill>
                  <a:srgbClr val="0D1B2A"/>
                </a:solidFill>
                <a:latin typeface="Trebuchet MS"/>
              </a:rPr>
              <a:t>CNI &amp; Cyber Warfare</a:t>
            </a:r>
          </a:p>
        </p:txBody>
      </p:sp>
      <p:sp>
        <p:nvSpPr>
          <p:cNvPr id="1037" name="CardSub3"/>
          <p:cNvSpPr/>
          <p:nvPr/>
        </p:nvSpPr>
        <p:spPr>
          <a:xfrm>
            <a:off x="6794500" y="4292600"/>
            <a:ext cx="1663700" cy="4572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200" dirty="0">
                <a:solidFill>
                  <a:srgbClr val="555555"/>
                </a:solidFill>
                <a:latin typeface="Trebuchet MS"/>
              </a:rPr>
              <a:t>Infrastructure, geopolitics</a:t>
            </a:r>
          </a:p>
        </p:txBody>
      </p:sp>
    </p:spTree>
    <p:extLst>
      <p:ext uri="{BB962C8B-B14F-4D97-AF65-F5344CB8AC3E}">
        <p14:creationId xmlns:p14="http://schemas.microsoft.com/office/powerpoint/2010/main" val="24779534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AccentBar"/>
          <p:cNvSpPr/>
          <p:nvPr/>
        </p:nvSpPr>
        <p:spPr>
          <a:xfrm>
            <a:off x="0" y="279400"/>
            <a:ext cx="63500" cy="4864100"/>
          </a:xfrm>
          <a:prstGeom prst="rect">
            <a:avLst/>
          </a:prstGeom>
          <a:solidFill>
            <a:srgbClr val="C0392B"/>
          </a:solidFill>
          <a:ln>
            <a:noFill/>
          </a:ln>
        </p:spPr>
        <p:txBody>
          <a:bodyPr wrap="square" anchor="t"/>
          <a:lstStyle/>
          <a:p>
            <a:endParaRPr lang="en-US"/>
          </a:p>
        </p:txBody>
      </p:sp>
      <p:sp>
        <p:nvSpPr>
          <p:cNvPr id="1002" name="Title"/>
          <p:cNvSpPr/>
          <p:nvPr/>
        </p:nvSpPr>
        <p:spPr>
          <a:xfrm>
            <a:off x="279400" y="177800"/>
            <a:ext cx="8597900" cy="5969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D1B2A"/>
                </a:solidFill>
                <a:latin typeface="Trebuchet MS"/>
              </a:rPr>
              <a:t>Ethics &amp; Scope — plan early, choose wisely</a:t>
            </a:r>
          </a:p>
        </p:txBody>
      </p:sp>
      <p:sp>
        <p:nvSpPr>
          <p:cNvPr id="1003" name="LeftPanel"/>
          <p:cNvSpPr/>
          <p:nvPr/>
        </p:nvSpPr>
        <p:spPr>
          <a:xfrm>
            <a:off x="279400" y="1016000"/>
            <a:ext cx="4064000" cy="3683000"/>
          </a:xfrm>
          <a:prstGeom prst="rect">
            <a:avLst/>
          </a:prstGeom>
          <a:solidFill>
            <a:srgbClr val="0D1B2A"/>
          </a:solidFill>
          <a:ln>
            <a:noFill/>
          </a:ln>
        </p:spPr>
        <p:txBody>
          <a:bodyPr wrap="square" anchor="t"/>
          <a:lstStyle/>
          <a:p>
            <a:endParaRPr lang="en-US"/>
          </a:p>
        </p:txBody>
      </p:sp>
      <p:sp>
        <p:nvSpPr>
          <p:cNvPr id="1004" name="LeftRedStrip"/>
          <p:cNvSpPr/>
          <p:nvPr/>
        </p:nvSpPr>
        <p:spPr>
          <a:xfrm>
            <a:off x="279400" y="1016000"/>
            <a:ext cx="4064000" cy="76200"/>
          </a:xfrm>
          <a:prstGeom prst="rect">
            <a:avLst/>
          </a:prstGeom>
          <a:solidFill>
            <a:srgbClr val="C0392B"/>
          </a:solidFill>
          <a:ln>
            <a:noFill/>
          </a:ln>
        </p:spPr>
        <p:txBody>
          <a:bodyPr wrap="square" anchor="t"/>
          <a:lstStyle/>
          <a:p>
            <a:endParaRPr lang="en-US"/>
          </a:p>
        </p:txBody>
      </p:sp>
      <p:sp>
        <p:nvSpPr>
          <p:cNvPr id="1005" name="LeftLabel"/>
          <p:cNvSpPr/>
          <p:nvPr/>
        </p:nvSpPr>
        <p:spPr>
          <a:xfrm>
            <a:off x="558799" y="1213864"/>
            <a:ext cx="3700503" cy="2286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noAutofit/>
          </a:bodyPr>
          <a:lstStyle/>
          <a:p>
            <a:pPr marL="0" indent="0" algn="l">
              <a:buNone/>
            </a:pPr>
            <a:r>
              <a:rPr lang="en-US" sz="1200" b="1" spc="200" dirty="0">
                <a:solidFill>
                  <a:srgbClr val="E8867A"/>
                </a:solidFill>
                <a:latin typeface="Trebuchet MS"/>
              </a:rPr>
              <a:t>EXTENDED ETHICS REQUIRED</a:t>
            </a:r>
          </a:p>
        </p:txBody>
      </p:sp>
      <p:sp>
        <p:nvSpPr>
          <p:cNvPr id="1006" name="LeftHead"/>
          <p:cNvSpPr/>
          <p:nvPr/>
        </p:nvSpPr>
        <p:spPr>
          <a:xfrm>
            <a:off x="558800" y="1467864"/>
            <a:ext cx="3556000" cy="4064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norm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/>
              </a:rPr>
              <a:t>If your project involves people…</a:t>
            </a:r>
          </a:p>
        </p:txBody>
      </p:sp>
      <p:sp>
        <p:nvSpPr>
          <p:cNvPr id="1007" name="Bullet"/>
          <p:cNvSpPr/>
          <p:nvPr/>
        </p:nvSpPr>
        <p:spPr>
          <a:xfrm>
            <a:off x="558800" y="2053452"/>
            <a:ext cx="76200" cy="76200"/>
          </a:xfrm>
          <a:prstGeom prst="rect">
            <a:avLst/>
          </a:prstGeom>
          <a:solidFill>
            <a:srgbClr val="E8867A"/>
          </a:solidFill>
          <a:ln>
            <a:noFill/>
          </a:ln>
        </p:spPr>
        <p:txBody>
          <a:bodyPr wrap="square" anchor="t"/>
          <a:lstStyle/>
          <a:p>
            <a:endParaRPr lang="en-US"/>
          </a:p>
        </p:txBody>
      </p:sp>
      <p:sp>
        <p:nvSpPr>
          <p:cNvPr id="1008" name="ItemHead"/>
          <p:cNvSpPr/>
          <p:nvPr/>
        </p:nvSpPr>
        <p:spPr>
          <a:xfrm>
            <a:off x="762000" y="1989952"/>
            <a:ext cx="3352800" cy="2286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no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/>
              </a:rPr>
              <a:t>Interviews &amp; surveys</a:t>
            </a:r>
          </a:p>
        </p:txBody>
      </p:sp>
      <p:sp>
        <p:nvSpPr>
          <p:cNvPr id="1009" name="ItemSub"/>
          <p:cNvSpPr/>
          <p:nvPr/>
        </p:nvSpPr>
        <p:spPr>
          <a:xfrm>
            <a:off x="762000" y="2218552"/>
            <a:ext cx="3352800" cy="2794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norm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B8C5D2"/>
                </a:solidFill>
                <a:latin typeface="Trebuchet MS"/>
              </a:rPr>
              <a:t>Asking people questions, even colleagues</a:t>
            </a:r>
          </a:p>
        </p:txBody>
      </p:sp>
      <p:sp>
        <p:nvSpPr>
          <p:cNvPr id="1010" name="Bullet"/>
          <p:cNvSpPr/>
          <p:nvPr/>
        </p:nvSpPr>
        <p:spPr>
          <a:xfrm>
            <a:off x="558800" y="2663052"/>
            <a:ext cx="76200" cy="76200"/>
          </a:xfrm>
          <a:prstGeom prst="rect">
            <a:avLst/>
          </a:prstGeom>
          <a:solidFill>
            <a:srgbClr val="E8867A"/>
          </a:solidFill>
          <a:ln>
            <a:noFill/>
          </a:ln>
        </p:spPr>
        <p:txBody>
          <a:bodyPr wrap="square" anchor="t"/>
          <a:lstStyle/>
          <a:p>
            <a:endParaRPr lang="en-US"/>
          </a:p>
        </p:txBody>
      </p:sp>
      <p:sp>
        <p:nvSpPr>
          <p:cNvPr id="1011" name="ItemHead"/>
          <p:cNvSpPr/>
          <p:nvPr/>
        </p:nvSpPr>
        <p:spPr>
          <a:xfrm>
            <a:off x="762000" y="2599552"/>
            <a:ext cx="3352800" cy="2286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no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/>
              </a:rPr>
              <a:t>User &amp; usability studies</a:t>
            </a:r>
          </a:p>
        </p:txBody>
      </p:sp>
      <p:sp>
        <p:nvSpPr>
          <p:cNvPr id="1012" name="ItemSub"/>
          <p:cNvSpPr/>
          <p:nvPr/>
        </p:nvSpPr>
        <p:spPr>
          <a:xfrm>
            <a:off x="762000" y="2828152"/>
            <a:ext cx="3352800" cy="2794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norm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B8C5D2"/>
                </a:solidFill>
                <a:latin typeface="Trebuchet MS"/>
              </a:rPr>
              <a:t>Observing people using a system</a:t>
            </a:r>
          </a:p>
        </p:txBody>
      </p:sp>
      <p:sp>
        <p:nvSpPr>
          <p:cNvPr id="1013" name="Bullet"/>
          <p:cNvSpPr/>
          <p:nvPr/>
        </p:nvSpPr>
        <p:spPr>
          <a:xfrm>
            <a:off x="558800" y="3272652"/>
            <a:ext cx="76200" cy="76200"/>
          </a:xfrm>
          <a:prstGeom prst="rect">
            <a:avLst/>
          </a:prstGeom>
          <a:solidFill>
            <a:srgbClr val="E8867A"/>
          </a:solidFill>
          <a:ln>
            <a:noFill/>
          </a:ln>
        </p:spPr>
        <p:txBody>
          <a:bodyPr wrap="square" anchor="t"/>
          <a:lstStyle/>
          <a:p>
            <a:endParaRPr lang="en-US"/>
          </a:p>
        </p:txBody>
      </p:sp>
      <p:sp>
        <p:nvSpPr>
          <p:cNvPr id="1014" name="ItemHead"/>
          <p:cNvSpPr/>
          <p:nvPr/>
        </p:nvSpPr>
        <p:spPr>
          <a:xfrm>
            <a:off x="762000" y="3209152"/>
            <a:ext cx="3352800" cy="2286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no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/>
              </a:rPr>
              <a:t>Phishing or deception tests</a:t>
            </a:r>
          </a:p>
        </p:txBody>
      </p:sp>
      <p:sp>
        <p:nvSpPr>
          <p:cNvPr id="1015" name="ItemSub"/>
          <p:cNvSpPr/>
          <p:nvPr/>
        </p:nvSpPr>
        <p:spPr>
          <a:xfrm>
            <a:off x="762000" y="3437752"/>
            <a:ext cx="3352800" cy="2794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norm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B8C5D2"/>
                </a:solidFill>
                <a:latin typeface="Trebuchet MS"/>
              </a:rPr>
              <a:t>Any study that misleads participants</a:t>
            </a:r>
          </a:p>
        </p:txBody>
      </p:sp>
      <p:sp>
        <p:nvSpPr>
          <p:cNvPr id="1016" name="Bullet"/>
          <p:cNvSpPr/>
          <p:nvPr/>
        </p:nvSpPr>
        <p:spPr>
          <a:xfrm>
            <a:off x="558800" y="3882252"/>
            <a:ext cx="76200" cy="76200"/>
          </a:xfrm>
          <a:prstGeom prst="rect">
            <a:avLst/>
          </a:prstGeom>
          <a:solidFill>
            <a:srgbClr val="E8867A"/>
          </a:solidFill>
          <a:ln>
            <a:noFill/>
          </a:ln>
        </p:spPr>
        <p:txBody>
          <a:bodyPr wrap="square" anchor="t"/>
          <a:lstStyle/>
          <a:p>
            <a:endParaRPr lang="en-US"/>
          </a:p>
        </p:txBody>
      </p:sp>
      <p:sp>
        <p:nvSpPr>
          <p:cNvPr id="1017" name="ItemHead"/>
          <p:cNvSpPr/>
          <p:nvPr/>
        </p:nvSpPr>
        <p:spPr>
          <a:xfrm>
            <a:off x="762000" y="3818752"/>
            <a:ext cx="3352800" cy="2286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no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/>
              </a:rPr>
              <a:t>Data about people</a:t>
            </a:r>
          </a:p>
        </p:txBody>
      </p:sp>
      <p:sp>
        <p:nvSpPr>
          <p:cNvPr id="1018" name="ItemSub"/>
          <p:cNvSpPr/>
          <p:nvPr/>
        </p:nvSpPr>
        <p:spPr>
          <a:xfrm>
            <a:off x="762000" y="4047352"/>
            <a:ext cx="3352800" cy="2794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norm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B8C5D2"/>
                </a:solidFill>
                <a:latin typeface="Trebuchet MS"/>
              </a:rPr>
              <a:t>Social media scrapes, logs, recordings</a:t>
            </a:r>
          </a:p>
        </p:txBody>
      </p:sp>
      <p:sp>
        <p:nvSpPr>
          <p:cNvPr id="1019" name="RightLabel"/>
          <p:cNvSpPr/>
          <p:nvPr/>
        </p:nvSpPr>
        <p:spPr>
          <a:xfrm>
            <a:off x="4597400" y="1213864"/>
            <a:ext cx="4318000" cy="2286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noAutofit/>
          </a:bodyPr>
          <a:lstStyle/>
          <a:p>
            <a:pPr marL="0" indent="0" algn="l">
              <a:buNone/>
            </a:pPr>
            <a:r>
              <a:rPr lang="en-US" sz="1200" b="1" spc="200" dirty="0">
                <a:solidFill>
                  <a:srgbClr val="1A7A4A"/>
                </a:solidFill>
                <a:latin typeface="Trebuchet MS"/>
              </a:rPr>
              <a:t>ARTEFACT-BASED, LOWER FRICTION</a:t>
            </a:r>
          </a:p>
        </p:txBody>
      </p:sp>
      <p:sp>
        <p:nvSpPr>
          <p:cNvPr id="1020" name="RightHead"/>
          <p:cNvSpPr/>
          <p:nvPr/>
        </p:nvSpPr>
        <p:spPr>
          <a:xfrm>
            <a:off x="4597400" y="1467864"/>
            <a:ext cx="4318000" cy="4064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norm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D1B2A"/>
                </a:solidFill>
                <a:latin typeface="Trebuchet MS"/>
              </a:rPr>
              <a:t>Study things, not people.</a:t>
            </a:r>
          </a:p>
        </p:txBody>
      </p:sp>
      <p:sp>
        <p:nvSpPr>
          <p:cNvPr id="1021" name="Quote"/>
          <p:cNvSpPr/>
          <p:nvPr/>
        </p:nvSpPr>
        <p:spPr>
          <a:xfrm>
            <a:off x="4597400" y="1781416"/>
            <a:ext cx="4318000" cy="4826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noAutofit/>
          </a:bodyPr>
          <a:lstStyle/>
          <a:p>
            <a:pPr marL="0" indent="0" algn="l">
              <a:buNone/>
            </a:pPr>
            <a:r>
              <a:rPr lang="en-US" sz="1200" i="1" dirty="0">
                <a:solidFill>
                  <a:srgbClr val="065E7C"/>
                </a:solidFill>
                <a:latin typeface="Trebuchet MS"/>
              </a:rPr>
              <a:t>“Primary research such as an investigation into forensic artefacts or network traffic is less likely to encounter ethical issues.”</a:t>
            </a:r>
          </a:p>
        </p:txBody>
      </p:sp>
      <p:sp>
        <p:nvSpPr>
          <p:cNvPr id="1022" name="Tick"/>
          <p:cNvSpPr/>
          <p:nvPr/>
        </p:nvSpPr>
        <p:spPr>
          <a:xfrm>
            <a:off x="4597400" y="2520684"/>
            <a:ext cx="127000" cy="127000"/>
          </a:xfrm>
          <a:prstGeom prst="rtTriangle">
            <a:avLst/>
          </a:prstGeom>
          <a:solidFill>
            <a:srgbClr val="1A7A4A"/>
          </a:solidFill>
          <a:ln>
            <a:noFill/>
          </a:ln>
        </p:spPr>
        <p:txBody>
          <a:bodyPr wrap="square" anchor="t"/>
          <a:lstStyle/>
          <a:p>
            <a:endParaRPr lang="en-US"/>
          </a:p>
        </p:txBody>
      </p:sp>
      <p:sp>
        <p:nvSpPr>
          <p:cNvPr id="1023" name="ItemHead"/>
          <p:cNvSpPr/>
          <p:nvPr/>
        </p:nvSpPr>
        <p:spPr>
          <a:xfrm>
            <a:off x="4826000" y="2482584"/>
            <a:ext cx="4089400" cy="2286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no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D1B2A"/>
                </a:solidFill>
                <a:latin typeface="Trebuchet MS"/>
              </a:rPr>
              <a:t>Forensic artefacts &amp; network traffic</a:t>
            </a:r>
          </a:p>
        </p:txBody>
      </p:sp>
      <p:sp>
        <p:nvSpPr>
          <p:cNvPr id="1024" name="ItemSub"/>
          <p:cNvSpPr/>
          <p:nvPr/>
        </p:nvSpPr>
        <p:spPr>
          <a:xfrm>
            <a:off x="4826000" y="2711184"/>
            <a:ext cx="4089400" cy="2794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norm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2D3F50"/>
                </a:solidFill>
                <a:latin typeface="Trebuchet MS"/>
              </a:rPr>
              <a:t>Packet captures, malware samples, CVE corpora</a:t>
            </a:r>
          </a:p>
        </p:txBody>
      </p:sp>
      <p:sp>
        <p:nvSpPr>
          <p:cNvPr id="1025" name="Tick"/>
          <p:cNvSpPr/>
          <p:nvPr/>
        </p:nvSpPr>
        <p:spPr>
          <a:xfrm>
            <a:off x="4597400" y="3028684"/>
            <a:ext cx="127000" cy="127000"/>
          </a:xfrm>
          <a:prstGeom prst="rtTriangle">
            <a:avLst/>
          </a:prstGeom>
          <a:solidFill>
            <a:srgbClr val="1A7A4A"/>
          </a:solidFill>
          <a:ln>
            <a:noFill/>
          </a:ln>
        </p:spPr>
        <p:txBody>
          <a:bodyPr wrap="square" anchor="t"/>
          <a:lstStyle/>
          <a:p>
            <a:endParaRPr lang="en-US"/>
          </a:p>
        </p:txBody>
      </p:sp>
      <p:sp>
        <p:nvSpPr>
          <p:cNvPr id="1026" name="ItemHead"/>
          <p:cNvSpPr/>
          <p:nvPr/>
        </p:nvSpPr>
        <p:spPr>
          <a:xfrm>
            <a:off x="4826000" y="2990584"/>
            <a:ext cx="4089400" cy="2286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no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D1B2A"/>
                </a:solidFill>
                <a:latin typeface="Trebuchet MS"/>
              </a:rPr>
              <a:t>Build &amp; test a tool or system</a:t>
            </a:r>
          </a:p>
        </p:txBody>
      </p:sp>
      <p:sp>
        <p:nvSpPr>
          <p:cNvPr id="1027" name="ItemSub"/>
          <p:cNvSpPr/>
          <p:nvPr/>
        </p:nvSpPr>
        <p:spPr>
          <a:xfrm>
            <a:off x="4826000" y="3219184"/>
            <a:ext cx="4089400" cy="2794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norm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2D3F50"/>
                </a:solidFill>
                <a:latin typeface="Trebuchet MS"/>
              </a:rPr>
              <a:t>Evaluate against synthetic / public datasets</a:t>
            </a:r>
          </a:p>
        </p:txBody>
      </p:sp>
      <p:sp>
        <p:nvSpPr>
          <p:cNvPr id="1028" name="Tick"/>
          <p:cNvSpPr/>
          <p:nvPr/>
        </p:nvSpPr>
        <p:spPr>
          <a:xfrm>
            <a:off x="4597400" y="3536684"/>
            <a:ext cx="127000" cy="127000"/>
          </a:xfrm>
          <a:prstGeom prst="rtTriangle">
            <a:avLst/>
          </a:prstGeom>
          <a:solidFill>
            <a:srgbClr val="1A7A4A"/>
          </a:solidFill>
          <a:ln>
            <a:noFill/>
          </a:ln>
        </p:spPr>
        <p:txBody>
          <a:bodyPr wrap="square" anchor="t"/>
          <a:lstStyle/>
          <a:p>
            <a:endParaRPr lang="en-US"/>
          </a:p>
        </p:txBody>
      </p:sp>
      <p:sp>
        <p:nvSpPr>
          <p:cNvPr id="1029" name="ItemHead"/>
          <p:cNvSpPr/>
          <p:nvPr/>
        </p:nvSpPr>
        <p:spPr>
          <a:xfrm>
            <a:off x="4826000" y="3498584"/>
            <a:ext cx="4089400" cy="2286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no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D1B2A"/>
                </a:solidFill>
                <a:latin typeface="Trebuchet MS"/>
              </a:rPr>
              <a:t>Measurement &amp; benchmarking</a:t>
            </a:r>
          </a:p>
        </p:txBody>
      </p:sp>
      <p:sp>
        <p:nvSpPr>
          <p:cNvPr id="1030" name="ItemSub"/>
          <p:cNvSpPr/>
          <p:nvPr/>
        </p:nvSpPr>
        <p:spPr>
          <a:xfrm>
            <a:off x="4826000" y="3727184"/>
            <a:ext cx="4089400" cy="2794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norm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2D3F50"/>
                </a:solidFill>
                <a:latin typeface="Trebuchet MS"/>
              </a:rPr>
              <a:t>Compare protocols, libraries, defences</a:t>
            </a:r>
          </a:p>
        </p:txBody>
      </p:sp>
      <p:sp>
        <p:nvSpPr>
          <p:cNvPr id="1031" name="Tick"/>
          <p:cNvSpPr/>
          <p:nvPr/>
        </p:nvSpPr>
        <p:spPr>
          <a:xfrm>
            <a:off x="4597400" y="4044684"/>
            <a:ext cx="127000" cy="127000"/>
          </a:xfrm>
          <a:prstGeom prst="rtTriangle">
            <a:avLst/>
          </a:prstGeom>
          <a:solidFill>
            <a:srgbClr val="1A7A4A"/>
          </a:solidFill>
          <a:ln>
            <a:noFill/>
          </a:ln>
        </p:spPr>
        <p:txBody>
          <a:bodyPr wrap="square" anchor="t"/>
          <a:lstStyle/>
          <a:p>
            <a:endParaRPr lang="en-US"/>
          </a:p>
        </p:txBody>
      </p:sp>
      <p:sp>
        <p:nvSpPr>
          <p:cNvPr id="1032" name="ItemHead"/>
          <p:cNvSpPr/>
          <p:nvPr/>
        </p:nvSpPr>
        <p:spPr>
          <a:xfrm>
            <a:off x="4826000" y="4006584"/>
            <a:ext cx="4089400" cy="2286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no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D1B2A"/>
                </a:solidFill>
                <a:latin typeface="Trebuchet MS"/>
              </a:rPr>
              <a:t>Standards &amp; policy synthesis</a:t>
            </a:r>
          </a:p>
        </p:txBody>
      </p:sp>
      <p:sp>
        <p:nvSpPr>
          <p:cNvPr id="1033" name="ItemSub"/>
          <p:cNvSpPr/>
          <p:nvPr/>
        </p:nvSpPr>
        <p:spPr>
          <a:xfrm>
            <a:off x="4826000" y="4235184"/>
            <a:ext cx="4089400" cy="2794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norm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2D3F50"/>
                </a:solidFill>
                <a:latin typeface="Trebuchet MS"/>
              </a:rPr>
              <a:t>Desk-based critique of frameworks</a:t>
            </a:r>
          </a:p>
        </p:txBody>
      </p:sp>
      <p:sp>
        <p:nvSpPr>
          <p:cNvPr id="1034" name="FooterStrip"/>
          <p:cNvSpPr/>
          <p:nvPr/>
        </p:nvSpPr>
        <p:spPr>
          <a:xfrm>
            <a:off x="279400" y="4775200"/>
            <a:ext cx="8585200" cy="279400"/>
          </a:xfrm>
          <a:prstGeom prst="rect">
            <a:avLst/>
          </a:prstGeom>
          <a:solidFill>
            <a:srgbClr val="F0E6D2"/>
          </a:solidFill>
          <a:ln>
            <a:noFill/>
          </a:ln>
        </p:spPr>
        <p:txBody>
          <a:bodyPr wrap="square" anchor="t"/>
          <a:lstStyle/>
          <a:p>
            <a:endParaRPr lang="en-US"/>
          </a:p>
        </p:txBody>
      </p:sp>
      <p:sp>
        <p:nvSpPr>
          <p:cNvPr id="1035" name="FooterText"/>
          <p:cNvSpPr/>
          <p:nvPr/>
        </p:nvSpPr>
        <p:spPr>
          <a:xfrm>
            <a:off x="355600" y="4800600"/>
            <a:ext cx="8432800" cy="2286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no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D1B2A"/>
                </a:solidFill>
                <a:latin typeface="Trebuchet MS"/>
              </a:rPr>
              <a:t>Supervisor must sign off ethics before you start your project</a:t>
            </a:r>
            <a:endParaRPr lang="en-US" sz="1100" b="0" dirty="0">
              <a:solidFill>
                <a:srgbClr val="2D3F50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419886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74320"/>
            <a:ext cx="64008" cy="4572000"/>
          </a:xfrm>
          <a:prstGeom prst="rect">
            <a:avLst/>
          </a:prstGeom>
          <a:solidFill>
            <a:srgbClr val="0A7EA4"/>
          </a:solidFill>
          <a:ln w="12700">
            <a:solidFill>
              <a:srgbClr val="0A7EA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274320" y="228600"/>
            <a:ext cx="8595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FFFFF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Why This Module Matters</a:t>
            </a:r>
            <a:endParaRPr lang="en-US" sz="3000" b="1" dirty="0">
              <a:latin typeface="Trebuchet M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320040" y="1051560"/>
            <a:ext cx="4160520" cy="1691640"/>
          </a:xfrm>
          <a:prstGeom prst="rect">
            <a:avLst/>
          </a:prstGeom>
          <a:solidFill>
            <a:srgbClr val="3D5A80"/>
          </a:solidFill>
          <a:ln w="12700">
            <a:solidFill>
              <a:srgbClr val="3D5A80"/>
            </a:solidFill>
            <a:prstDash val="solid"/>
          </a:ln>
          <a:effectLst>
            <a:outerShdw blurRad="101600" dist="38100" dir="81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5" name="Shape 3"/>
          <p:cNvSpPr/>
          <p:nvPr/>
        </p:nvSpPr>
        <p:spPr>
          <a:xfrm>
            <a:off x="320040" y="1051560"/>
            <a:ext cx="4160520" cy="64008"/>
          </a:xfrm>
          <a:prstGeom prst="rect">
            <a:avLst/>
          </a:prstGeom>
          <a:solidFill>
            <a:srgbClr val="0A7EA4"/>
          </a:solidFill>
          <a:ln w="12700">
            <a:solidFill>
              <a:srgbClr val="0A7EA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632" y="1252728"/>
            <a:ext cx="384048" cy="38404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78408" y="1161288"/>
            <a:ext cx="3337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Self-Directed Learning</a:t>
            </a:r>
            <a:endParaRPr lang="en-US" sz="1400" b="1" dirty="0">
              <a:latin typeface="Trebuchet MS"/>
            </a:endParaRPr>
          </a:p>
        </p:txBody>
      </p:sp>
      <p:sp>
        <p:nvSpPr>
          <p:cNvPr id="8" name="Text 5"/>
          <p:cNvSpPr/>
          <p:nvPr/>
        </p:nvSpPr>
        <p:spPr>
          <a:xfrm>
            <a:off x="484632" y="1645920"/>
            <a:ext cx="384048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400" dirty="0">
                <a:solidFill>
                  <a:srgbClr val="8BA0B2"/>
                </a:solidFill>
                <a:latin typeface="Trebuchet MS"/>
                <a:ea typeface="Calibri" pitchFamily="34" charset="-122"/>
                <a:cs typeface="Calibri" pitchFamily="34" charset="-120"/>
              </a:rPr>
              <a:t>The direction and content of the project comes entirely from you. This is your chance to own your academic work.</a:t>
            </a:r>
            <a:endParaRPr lang="en-US" sz="1400" dirty="0">
              <a:latin typeface="Trebuchet MS"/>
            </a:endParaRPr>
          </a:p>
        </p:txBody>
      </p:sp>
      <p:sp>
        <p:nvSpPr>
          <p:cNvPr id="9" name="Shape 6"/>
          <p:cNvSpPr/>
          <p:nvPr/>
        </p:nvSpPr>
        <p:spPr>
          <a:xfrm>
            <a:off x="4754880" y="1051560"/>
            <a:ext cx="4160520" cy="1691640"/>
          </a:xfrm>
          <a:prstGeom prst="rect">
            <a:avLst/>
          </a:prstGeom>
          <a:solidFill>
            <a:srgbClr val="3D5A80"/>
          </a:solidFill>
          <a:ln w="12700">
            <a:solidFill>
              <a:srgbClr val="3D5A80"/>
            </a:solidFill>
            <a:prstDash val="solid"/>
          </a:ln>
          <a:effectLst>
            <a:outerShdw blurRad="101600" dist="38100" dir="81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0" name="Shape 7"/>
          <p:cNvSpPr/>
          <p:nvPr/>
        </p:nvSpPr>
        <p:spPr>
          <a:xfrm>
            <a:off x="4754880" y="1051560"/>
            <a:ext cx="4160520" cy="64008"/>
          </a:xfrm>
          <a:prstGeom prst="rect">
            <a:avLst/>
          </a:prstGeom>
          <a:solidFill>
            <a:srgbClr val="0A7EA4"/>
          </a:solidFill>
          <a:ln w="12700">
            <a:solidFill>
              <a:srgbClr val="0A7EA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9472" y="1252728"/>
            <a:ext cx="384048" cy="38404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413248" y="1161288"/>
            <a:ext cx="3337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Professional Portfolio</a:t>
            </a:r>
            <a:endParaRPr lang="en-US" sz="1400" b="1" dirty="0">
              <a:latin typeface="Trebuchet MS"/>
            </a:endParaRPr>
          </a:p>
        </p:txBody>
      </p:sp>
      <p:sp>
        <p:nvSpPr>
          <p:cNvPr id="13" name="Text 9"/>
          <p:cNvSpPr/>
          <p:nvPr/>
        </p:nvSpPr>
        <p:spPr>
          <a:xfrm>
            <a:off x="4919472" y="1645920"/>
            <a:ext cx="384048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400" dirty="0">
                <a:solidFill>
                  <a:srgbClr val="8BA0B2"/>
                </a:solidFill>
                <a:latin typeface="Trebuchet MS"/>
                <a:ea typeface="Calibri" pitchFamily="34" charset="-122"/>
                <a:cs typeface="Calibri" pitchFamily="34" charset="-120"/>
              </a:rPr>
              <a:t>Your project forms a tangible demonstration of your skills and knowledge for employers and postgraduate applications.</a:t>
            </a:r>
            <a:endParaRPr lang="en-US" sz="1400" dirty="0">
              <a:latin typeface="Trebuchet MS"/>
            </a:endParaRPr>
          </a:p>
        </p:txBody>
      </p:sp>
      <p:sp>
        <p:nvSpPr>
          <p:cNvPr id="14" name="Shape 10"/>
          <p:cNvSpPr/>
          <p:nvPr/>
        </p:nvSpPr>
        <p:spPr>
          <a:xfrm>
            <a:off x="320040" y="2971800"/>
            <a:ext cx="4160520" cy="1691640"/>
          </a:xfrm>
          <a:prstGeom prst="rect">
            <a:avLst/>
          </a:prstGeom>
          <a:solidFill>
            <a:srgbClr val="3D5A80"/>
          </a:solidFill>
          <a:ln w="12700">
            <a:solidFill>
              <a:srgbClr val="3D5A80"/>
            </a:solidFill>
            <a:prstDash val="solid"/>
          </a:ln>
          <a:effectLst>
            <a:outerShdw blurRad="101600" dist="38100" dir="81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5" name="Shape 11"/>
          <p:cNvSpPr/>
          <p:nvPr/>
        </p:nvSpPr>
        <p:spPr>
          <a:xfrm>
            <a:off x="320040" y="2971800"/>
            <a:ext cx="4160520" cy="64008"/>
          </a:xfrm>
          <a:prstGeom prst="rect">
            <a:avLst/>
          </a:prstGeom>
          <a:solidFill>
            <a:srgbClr val="0A7EA4"/>
          </a:solidFill>
          <a:ln w="12700">
            <a:solidFill>
              <a:srgbClr val="0A7EA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632" y="3172968"/>
            <a:ext cx="384048" cy="384048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978408" y="3081528"/>
            <a:ext cx="3337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Career Differentiator</a:t>
            </a:r>
            <a:endParaRPr lang="en-US" sz="1400" b="1" dirty="0">
              <a:latin typeface="Trebuchet MS"/>
            </a:endParaRPr>
          </a:p>
        </p:txBody>
      </p:sp>
      <p:sp>
        <p:nvSpPr>
          <p:cNvPr id="18" name="Text 13"/>
          <p:cNvSpPr/>
          <p:nvPr/>
        </p:nvSpPr>
        <p:spPr>
          <a:xfrm>
            <a:off x="484632" y="3566160"/>
            <a:ext cx="384048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400" dirty="0">
                <a:solidFill>
                  <a:srgbClr val="8BA0B2"/>
                </a:solidFill>
                <a:latin typeface="Trebuchet MS"/>
                <a:ea typeface="Calibri" pitchFamily="34" charset="-122"/>
                <a:cs typeface="Calibri" pitchFamily="34" charset="-120"/>
              </a:rPr>
              <a:t>Employers consistently ask about final-year projects at interview. A well-executed project sets you apart from other candidates.</a:t>
            </a:r>
            <a:endParaRPr lang="en-US" sz="1400" dirty="0">
              <a:latin typeface="Trebuchet MS"/>
            </a:endParaRPr>
          </a:p>
        </p:txBody>
      </p:sp>
      <p:sp>
        <p:nvSpPr>
          <p:cNvPr id="19" name="Shape 14"/>
          <p:cNvSpPr/>
          <p:nvPr/>
        </p:nvSpPr>
        <p:spPr>
          <a:xfrm>
            <a:off x="4754880" y="2971800"/>
            <a:ext cx="4160520" cy="1691640"/>
          </a:xfrm>
          <a:prstGeom prst="rect">
            <a:avLst/>
          </a:prstGeom>
          <a:solidFill>
            <a:srgbClr val="3D5A80"/>
          </a:solidFill>
          <a:ln w="12700">
            <a:solidFill>
              <a:srgbClr val="3D5A80"/>
            </a:solidFill>
            <a:prstDash val="solid"/>
          </a:ln>
          <a:effectLst>
            <a:outerShdw blurRad="101600" dist="38100" dir="81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20" name="Shape 15"/>
          <p:cNvSpPr/>
          <p:nvPr/>
        </p:nvSpPr>
        <p:spPr>
          <a:xfrm>
            <a:off x="4754880" y="2971800"/>
            <a:ext cx="4160520" cy="64008"/>
          </a:xfrm>
          <a:prstGeom prst="rect">
            <a:avLst/>
          </a:prstGeom>
          <a:solidFill>
            <a:srgbClr val="0A7EA4"/>
          </a:solidFill>
          <a:ln w="12700">
            <a:solidFill>
              <a:srgbClr val="0A7EA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19472" y="3172968"/>
            <a:ext cx="384048" cy="384048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5413248" y="3081528"/>
            <a:ext cx="3337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Significant Undertaking</a:t>
            </a:r>
            <a:endParaRPr lang="en-US" sz="1400" b="1" dirty="0">
              <a:latin typeface="Trebuchet MS"/>
            </a:endParaRPr>
          </a:p>
        </p:txBody>
      </p:sp>
      <p:sp>
        <p:nvSpPr>
          <p:cNvPr id="23" name="Text 17"/>
          <p:cNvSpPr/>
          <p:nvPr/>
        </p:nvSpPr>
        <p:spPr>
          <a:xfrm>
            <a:off x="4919472" y="3566160"/>
            <a:ext cx="384048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400" dirty="0">
                <a:solidFill>
                  <a:srgbClr val="8BA0B2"/>
                </a:solidFill>
                <a:latin typeface="Trebuchet MS"/>
                <a:ea typeface="Calibri" pitchFamily="34" charset="-122"/>
                <a:cs typeface="Calibri" pitchFamily="34" charset="-120"/>
              </a:rPr>
              <a:t>At 30 credits (~300 hours of effort), this is the largest single piece of work on your degree. It is self-directed. Plan accordingly.</a:t>
            </a:r>
            <a:endParaRPr lang="en-US" sz="1400" dirty="0">
              <a:latin typeface="Trebuchet M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74320"/>
            <a:ext cx="64008" cy="4572000"/>
          </a:xfrm>
          <a:prstGeom prst="rect">
            <a:avLst/>
          </a:prstGeom>
          <a:solidFill>
            <a:srgbClr val="0A7EA4"/>
          </a:solidFill>
          <a:ln w="12700">
            <a:solidFill>
              <a:srgbClr val="0A7EA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274320" y="182880"/>
            <a:ext cx="8595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FFFFF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Structuring Your Research</a:t>
            </a:r>
            <a:endParaRPr lang="en-US" sz="3000" b="1" dirty="0">
              <a:latin typeface="Trebuchet M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274320" y="960120"/>
            <a:ext cx="8503920" cy="868680"/>
          </a:xfrm>
          <a:prstGeom prst="rect">
            <a:avLst/>
          </a:prstGeom>
          <a:solidFill>
            <a:srgbClr val="3D5A80"/>
          </a:solidFill>
          <a:ln w="12700">
            <a:solidFill>
              <a:srgbClr val="3D5A8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Shape 3"/>
          <p:cNvSpPr/>
          <p:nvPr/>
        </p:nvSpPr>
        <p:spPr>
          <a:xfrm>
            <a:off x="274320" y="960120"/>
            <a:ext cx="1463040" cy="868680"/>
          </a:xfrm>
          <a:prstGeom prst="rect">
            <a:avLst/>
          </a:prstGeom>
          <a:solidFill>
            <a:srgbClr val="065E7C"/>
          </a:solidFill>
          <a:ln w="12700">
            <a:solidFill>
              <a:srgbClr val="065E7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Text 4"/>
          <p:cNvSpPr/>
          <p:nvPr/>
        </p:nvSpPr>
        <p:spPr>
          <a:xfrm>
            <a:off x="274320" y="1225183"/>
            <a:ext cx="1463040" cy="338554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marL="0" indent="0" algn="ctr">
              <a:buNone/>
            </a:pPr>
            <a:r>
              <a:rPr lang="en-US" sz="1400" b="1" kern="0" spc="200" dirty="0">
                <a:solidFill>
                  <a:srgbClr val="E29AEA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AIM</a:t>
            </a:r>
            <a:endParaRPr lang="en-US" sz="1400" b="1" dirty="0">
              <a:solidFill>
                <a:srgbClr val="E29AEA"/>
              </a:solidFill>
              <a:latin typeface="Trebuchet MS"/>
            </a:endParaRPr>
          </a:p>
        </p:txBody>
      </p:sp>
      <p:sp>
        <p:nvSpPr>
          <p:cNvPr id="7" name="Text 5"/>
          <p:cNvSpPr/>
          <p:nvPr/>
        </p:nvSpPr>
        <p:spPr>
          <a:xfrm>
            <a:off x="1920240" y="1102073"/>
            <a:ext cx="6675120" cy="584775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F4F8FB"/>
                </a:solidFill>
                <a:latin typeface="Trebuchet MS"/>
                <a:ea typeface="Calibri" pitchFamily="34" charset="-122"/>
                <a:cs typeface="Calibri" pitchFamily="34" charset="-120"/>
              </a:rPr>
              <a:t>The overarching statement of what your project sets out to do. Every project needs one.</a:t>
            </a:r>
            <a:endParaRPr lang="en-US" sz="1400" dirty="0">
              <a:latin typeface="Trebuchet M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274320" y="1965960"/>
            <a:ext cx="8503920" cy="868680"/>
          </a:xfrm>
          <a:prstGeom prst="rect">
            <a:avLst/>
          </a:prstGeom>
          <a:solidFill>
            <a:srgbClr val="3D5A80"/>
          </a:solidFill>
          <a:ln w="12700">
            <a:solidFill>
              <a:srgbClr val="3D5A8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Shape 7"/>
          <p:cNvSpPr/>
          <p:nvPr/>
        </p:nvSpPr>
        <p:spPr>
          <a:xfrm>
            <a:off x="274320" y="1965960"/>
            <a:ext cx="1463040" cy="868680"/>
          </a:xfrm>
          <a:prstGeom prst="rect">
            <a:avLst/>
          </a:prstGeom>
          <a:solidFill>
            <a:srgbClr val="065E7C"/>
          </a:solidFill>
          <a:ln w="12700">
            <a:solidFill>
              <a:srgbClr val="065E7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274320" y="2231023"/>
            <a:ext cx="1463040" cy="338554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marL="0" indent="0" algn="ctr">
              <a:buNone/>
            </a:pPr>
            <a:r>
              <a:rPr lang="en-US" sz="1400" b="1" kern="0" spc="200" dirty="0">
                <a:solidFill>
                  <a:srgbClr val="1FB8CD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QUESTION</a:t>
            </a:r>
            <a:endParaRPr lang="en-US" sz="1400" b="1" dirty="0">
              <a:latin typeface="Trebuchet M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1920240" y="2107914"/>
            <a:ext cx="6675120" cy="584775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F4F8FB"/>
                </a:solidFill>
                <a:latin typeface="Trebuchet MS"/>
                <a:ea typeface="Calibri" pitchFamily="34" charset="-122"/>
                <a:cs typeface="Calibri" pitchFamily="34" charset="-120"/>
              </a:rPr>
              <a:t>A clear, focused, arguable question that centres the research. Not all projects need one, but most benefit from it.</a:t>
            </a:r>
            <a:endParaRPr lang="en-US" sz="1400" dirty="0">
              <a:latin typeface="Trebuchet M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274320" y="2971800"/>
            <a:ext cx="8503920" cy="868680"/>
          </a:xfrm>
          <a:prstGeom prst="rect">
            <a:avLst/>
          </a:prstGeom>
          <a:solidFill>
            <a:srgbClr val="3D5A80"/>
          </a:solidFill>
          <a:ln w="12700">
            <a:solidFill>
              <a:srgbClr val="3D5A8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Shape 11"/>
          <p:cNvSpPr/>
          <p:nvPr/>
        </p:nvSpPr>
        <p:spPr>
          <a:xfrm>
            <a:off x="274320" y="2971800"/>
            <a:ext cx="1463040" cy="868680"/>
          </a:xfrm>
          <a:prstGeom prst="rect">
            <a:avLst/>
          </a:prstGeom>
          <a:solidFill>
            <a:srgbClr val="065E7C"/>
          </a:solidFill>
          <a:ln w="12700">
            <a:solidFill>
              <a:srgbClr val="065E7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2"/>
          <p:cNvSpPr/>
          <p:nvPr/>
        </p:nvSpPr>
        <p:spPr>
          <a:xfrm>
            <a:off x="274320" y="3252251"/>
            <a:ext cx="1463040" cy="307777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marL="0" indent="0" algn="ctr">
              <a:buNone/>
            </a:pPr>
            <a:r>
              <a:rPr lang="en-US" sz="1400" b="1" kern="0" spc="200" dirty="0">
                <a:solidFill>
                  <a:srgbClr val="F0A500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HYPOTHESIS</a:t>
            </a:r>
            <a:endParaRPr lang="en-US" sz="1400" b="1" dirty="0">
              <a:latin typeface="Trebuchet M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920240" y="3113754"/>
            <a:ext cx="6675120" cy="584775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F4F8FB"/>
                </a:solidFill>
                <a:latin typeface="Trebuchet MS"/>
                <a:ea typeface="Calibri" pitchFamily="34" charset="-122"/>
                <a:cs typeface="Calibri" pitchFamily="34" charset="-120"/>
              </a:rPr>
              <a:t>A testable proposition about a relationship between variables ('If X, then Y'). Required if you are running experiments.</a:t>
            </a:r>
            <a:endParaRPr lang="en-US" sz="1400" dirty="0">
              <a:latin typeface="Trebuchet M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274320" y="3977640"/>
            <a:ext cx="8503920" cy="868680"/>
          </a:xfrm>
          <a:prstGeom prst="rect">
            <a:avLst/>
          </a:prstGeom>
          <a:solidFill>
            <a:srgbClr val="3D5A80"/>
          </a:solidFill>
          <a:ln w="12700">
            <a:solidFill>
              <a:srgbClr val="3D5A8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7" name="Shape 15"/>
          <p:cNvSpPr/>
          <p:nvPr/>
        </p:nvSpPr>
        <p:spPr>
          <a:xfrm>
            <a:off x="274320" y="3977640"/>
            <a:ext cx="1463040" cy="868680"/>
          </a:xfrm>
          <a:prstGeom prst="rect">
            <a:avLst/>
          </a:prstGeom>
          <a:solidFill>
            <a:srgbClr val="065E7C"/>
          </a:solidFill>
          <a:ln w="12700">
            <a:solidFill>
              <a:srgbClr val="065E7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8" name="Text 16"/>
          <p:cNvSpPr/>
          <p:nvPr/>
        </p:nvSpPr>
        <p:spPr>
          <a:xfrm>
            <a:off x="274320" y="4242703"/>
            <a:ext cx="1463040" cy="338554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marL="0" indent="0" algn="ctr">
              <a:buNone/>
            </a:pPr>
            <a:r>
              <a:rPr lang="en-US" sz="1400" b="1" kern="0" spc="200" dirty="0">
                <a:solidFill>
                  <a:schemeClr val="accent5">
                    <a:lumMod val="20000"/>
                    <a:lumOff val="80000"/>
                  </a:schemeClr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OBJECTIVE</a:t>
            </a:r>
            <a:endParaRPr lang="en-US" sz="1400" b="1" dirty="0">
              <a:solidFill>
                <a:schemeClr val="accent5">
                  <a:lumMod val="20000"/>
                  <a:lumOff val="80000"/>
                </a:schemeClr>
              </a:solidFill>
              <a:latin typeface="Trebuchet M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1920240" y="4119594"/>
            <a:ext cx="6675120" cy="584775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F4F8FB"/>
                </a:solidFill>
                <a:latin typeface="Trebuchet MS"/>
                <a:ea typeface="Calibri" pitchFamily="34" charset="-122"/>
                <a:cs typeface="Calibri" pitchFamily="34" charset="-120"/>
              </a:rPr>
              <a:t>Specific, measurable steps you will achieve to fulfil the aim. Write them before you start — they become your success criteria.</a:t>
            </a:r>
            <a:endParaRPr lang="en-US" sz="1400" dirty="0">
              <a:latin typeface="Trebuchet M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74320"/>
            <a:ext cx="64008" cy="4572000"/>
          </a:xfrm>
          <a:prstGeom prst="rect">
            <a:avLst/>
          </a:prstGeom>
          <a:solidFill>
            <a:srgbClr val="0A7EA4"/>
          </a:solidFill>
          <a:ln w="12700">
            <a:solidFill>
              <a:srgbClr val="0A7EA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274320" y="182880"/>
            <a:ext cx="8595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D1B2A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Is Your Topic Viable?</a:t>
            </a:r>
            <a:endParaRPr lang="en-US" sz="3000" b="1" dirty="0">
              <a:latin typeface="Trebuchet M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274320" y="960120"/>
            <a:ext cx="8503920" cy="694944"/>
          </a:xfrm>
          <a:prstGeom prst="rect">
            <a:avLst/>
          </a:prstGeom>
          <a:solidFill>
            <a:srgbClr val="DDEAF4"/>
          </a:solidFill>
          <a:ln w="12700">
            <a:solidFill>
              <a:srgbClr val="C8D8E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1124712"/>
            <a:ext cx="347472" cy="34747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14400" y="1209014"/>
            <a:ext cx="3474720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D1B2A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Can it be done in 300 hours?</a:t>
            </a:r>
            <a:endParaRPr lang="en-US" sz="1400" b="1" dirty="0">
              <a:latin typeface="Trebuchet MS"/>
            </a:endParaRPr>
          </a:p>
        </p:txBody>
      </p:sp>
      <p:sp>
        <p:nvSpPr>
          <p:cNvPr id="7" name="Text 4"/>
          <p:cNvSpPr/>
          <p:nvPr/>
        </p:nvSpPr>
        <p:spPr>
          <a:xfrm>
            <a:off x="3962400" y="1055126"/>
            <a:ext cx="4770120" cy="523220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333333"/>
                </a:solidFill>
                <a:latin typeface="Trebuchet MS"/>
                <a:ea typeface="Calibri" pitchFamily="34" charset="-122"/>
                <a:cs typeface="Calibri" pitchFamily="34" charset="-120"/>
              </a:rPr>
              <a:t>Be honest. If the answer is 'maybe with good luck', scope it down.</a:t>
            </a:r>
            <a:endParaRPr lang="en-US" sz="1400" dirty="0">
              <a:latin typeface="Trebuchet MS"/>
            </a:endParaRPr>
          </a:p>
        </p:txBody>
      </p:sp>
      <p:sp>
        <p:nvSpPr>
          <p:cNvPr id="8" name="Shape 5"/>
          <p:cNvSpPr/>
          <p:nvPr/>
        </p:nvSpPr>
        <p:spPr>
          <a:xfrm>
            <a:off x="274320" y="1773936"/>
            <a:ext cx="8503920" cy="694944"/>
          </a:xfrm>
          <a:prstGeom prst="rect">
            <a:avLst/>
          </a:prstGeom>
          <a:solidFill>
            <a:srgbClr val="F4F8FB"/>
          </a:solidFill>
          <a:ln w="12700">
            <a:solidFill>
              <a:srgbClr val="C8D8E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1938528"/>
            <a:ext cx="347472" cy="34747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914400" y="2022830"/>
            <a:ext cx="3474720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D1B2A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Is there a literature base?</a:t>
            </a:r>
            <a:endParaRPr lang="en-US" sz="1400" b="1" dirty="0">
              <a:latin typeface="Trebuchet MS"/>
            </a:endParaRPr>
          </a:p>
        </p:txBody>
      </p:sp>
      <p:sp>
        <p:nvSpPr>
          <p:cNvPr id="11" name="Text 7"/>
          <p:cNvSpPr/>
          <p:nvPr/>
        </p:nvSpPr>
        <p:spPr>
          <a:xfrm>
            <a:off x="3962400" y="1868942"/>
            <a:ext cx="4770120" cy="523220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333333"/>
                </a:solidFill>
                <a:latin typeface="Trebuchet MS"/>
                <a:ea typeface="Calibri" pitchFamily="34" charset="-122"/>
                <a:cs typeface="Calibri" pitchFamily="34" charset="-120"/>
              </a:rPr>
              <a:t>Can you find 10+ recent, credible, academic sources right now? If not, rethink.</a:t>
            </a:r>
            <a:endParaRPr lang="en-US" sz="1400" dirty="0">
              <a:latin typeface="Trebuchet MS"/>
            </a:endParaRPr>
          </a:p>
        </p:txBody>
      </p:sp>
      <p:sp>
        <p:nvSpPr>
          <p:cNvPr id="12" name="Shape 8"/>
          <p:cNvSpPr/>
          <p:nvPr/>
        </p:nvSpPr>
        <p:spPr>
          <a:xfrm>
            <a:off x="274320" y="2587752"/>
            <a:ext cx="8503920" cy="694944"/>
          </a:xfrm>
          <a:prstGeom prst="rect">
            <a:avLst/>
          </a:prstGeom>
          <a:solidFill>
            <a:srgbClr val="DDEAF4"/>
          </a:solidFill>
          <a:ln w="12700">
            <a:solidFill>
              <a:srgbClr val="C8D8E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2752344"/>
            <a:ext cx="347472" cy="347472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914400" y="2836646"/>
            <a:ext cx="3474720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D1B2A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Can you access tools and data?</a:t>
            </a:r>
            <a:endParaRPr lang="en-US" sz="1400" b="1" dirty="0">
              <a:latin typeface="Trebuchet MS"/>
            </a:endParaRPr>
          </a:p>
        </p:txBody>
      </p:sp>
      <p:sp>
        <p:nvSpPr>
          <p:cNvPr id="15" name="Text 10"/>
          <p:cNvSpPr/>
          <p:nvPr/>
        </p:nvSpPr>
        <p:spPr>
          <a:xfrm>
            <a:off x="3962400" y="2682758"/>
            <a:ext cx="4770120" cy="523220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333333"/>
                </a:solidFill>
                <a:latin typeface="Trebuchet MS"/>
                <a:ea typeface="Calibri" pitchFamily="34" charset="-122"/>
                <a:cs typeface="Calibri" pitchFamily="34" charset="-120"/>
              </a:rPr>
              <a:t>Do you have access to datasets, environments, or hardware you need? Student subscription limits apply.</a:t>
            </a:r>
            <a:endParaRPr lang="en-US" sz="1400" dirty="0">
              <a:latin typeface="Trebuchet MS"/>
            </a:endParaRPr>
          </a:p>
        </p:txBody>
      </p:sp>
      <p:sp>
        <p:nvSpPr>
          <p:cNvPr id="16" name="Shape 11"/>
          <p:cNvSpPr/>
          <p:nvPr/>
        </p:nvSpPr>
        <p:spPr>
          <a:xfrm>
            <a:off x="274320" y="3401568"/>
            <a:ext cx="8503920" cy="694944"/>
          </a:xfrm>
          <a:prstGeom prst="rect">
            <a:avLst/>
          </a:prstGeom>
          <a:solidFill>
            <a:srgbClr val="F4F8FB"/>
          </a:solidFill>
          <a:ln w="12700">
            <a:solidFill>
              <a:srgbClr val="C8D8E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3566160"/>
            <a:ext cx="347472" cy="347472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914400" y="3650462"/>
            <a:ext cx="3474720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D1B2A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Are you motivated to finish it?</a:t>
            </a:r>
            <a:endParaRPr lang="en-US" sz="1400" b="1" dirty="0">
              <a:latin typeface="Trebuchet MS"/>
            </a:endParaRPr>
          </a:p>
        </p:txBody>
      </p:sp>
      <p:sp>
        <p:nvSpPr>
          <p:cNvPr id="19" name="Text 13"/>
          <p:cNvSpPr/>
          <p:nvPr/>
        </p:nvSpPr>
        <p:spPr>
          <a:xfrm>
            <a:off x="3962400" y="3496574"/>
            <a:ext cx="4770120" cy="523220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333333"/>
                </a:solidFill>
                <a:latin typeface="Trebuchet MS"/>
                <a:ea typeface="Calibri" pitchFamily="34" charset="-122"/>
                <a:cs typeface="Calibri" pitchFamily="34" charset="-120"/>
              </a:rPr>
              <a:t>You will be working on this for 8 months. Lukewarm interest does not survive the second semester.</a:t>
            </a:r>
            <a:endParaRPr lang="en-US" sz="1400" dirty="0">
              <a:latin typeface="Trebuchet MS"/>
            </a:endParaRPr>
          </a:p>
        </p:txBody>
      </p:sp>
      <p:sp>
        <p:nvSpPr>
          <p:cNvPr id="20" name="Shape 14"/>
          <p:cNvSpPr/>
          <p:nvPr/>
        </p:nvSpPr>
        <p:spPr>
          <a:xfrm>
            <a:off x="274320" y="4215384"/>
            <a:ext cx="8503920" cy="694944"/>
          </a:xfrm>
          <a:prstGeom prst="rect">
            <a:avLst/>
          </a:prstGeom>
          <a:solidFill>
            <a:srgbClr val="DDEAF4"/>
          </a:solidFill>
          <a:ln w="12700">
            <a:solidFill>
              <a:srgbClr val="C8D8E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4379976"/>
            <a:ext cx="347472" cy="347472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914400" y="4464278"/>
            <a:ext cx="3474720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D1B2A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Are the ethical implications clear?</a:t>
            </a:r>
            <a:endParaRPr lang="en-US" sz="1400" b="1" dirty="0">
              <a:latin typeface="Trebuchet MS"/>
            </a:endParaRPr>
          </a:p>
        </p:txBody>
      </p:sp>
      <p:sp>
        <p:nvSpPr>
          <p:cNvPr id="23" name="Text 16"/>
          <p:cNvSpPr/>
          <p:nvPr/>
        </p:nvSpPr>
        <p:spPr>
          <a:xfrm>
            <a:off x="3962400" y="4310390"/>
            <a:ext cx="4770120" cy="523220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333333"/>
                </a:solidFill>
                <a:latin typeface="Trebuchet MS"/>
                <a:ea typeface="Calibri" pitchFamily="34" charset="-122"/>
                <a:cs typeface="Calibri" pitchFamily="34" charset="-120"/>
              </a:rPr>
              <a:t>Anything involving human participants requires extended ethics approval. Factor in the time cost.</a:t>
            </a:r>
            <a:endParaRPr lang="en-US" sz="1400" dirty="0">
              <a:latin typeface="Trebuchet M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74320"/>
            <a:ext cx="64008" cy="4572000"/>
          </a:xfrm>
          <a:prstGeom prst="rect">
            <a:avLst/>
          </a:prstGeom>
          <a:solidFill>
            <a:srgbClr val="0A7EA4"/>
          </a:solidFill>
          <a:ln w="12700">
            <a:solidFill>
              <a:srgbClr val="0A7EA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274320" y="182880"/>
            <a:ext cx="8595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FFFFF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Common Mistakes — Avoid These</a:t>
            </a:r>
            <a:endParaRPr lang="en-US" sz="3000" b="1" dirty="0">
              <a:latin typeface="Trebuchet M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274320" y="960120"/>
            <a:ext cx="8503920" cy="713232"/>
          </a:xfrm>
          <a:prstGeom prst="rect">
            <a:avLst/>
          </a:prstGeom>
          <a:solidFill>
            <a:srgbClr val="3D5A80"/>
          </a:solidFill>
          <a:ln w="12700">
            <a:solidFill>
              <a:srgbClr val="3D5A8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Shape 3"/>
          <p:cNvSpPr/>
          <p:nvPr/>
        </p:nvSpPr>
        <p:spPr>
          <a:xfrm>
            <a:off x="274320" y="960120"/>
            <a:ext cx="54864" cy="713232"/>
          </a:xfrm>
          <a:prstGeom prst="rect">
            <a:avLst/>
          </a:prstGeom>
          <a:solidFill>
            <a:srgbClr val="CC3300"/>
          </a:solidFill>
          <a:ln w="12700">
            <a:solidFill>
              <a:srgbClr val="CC330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1124712"/>
            <a:ext cx="347472" cy="34747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996696"/>
            <a:ext cx="3200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0A500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Choosing a topic based on buzzwords</a:t>
            </a:r>
            <a:endParaRPr lang="en-US" sz="1400" b="1" dirty="0">
              <a:latin typeface="Trebuchet MS"/>
            </a:endParaRPr>
          </a:p>
        </p:txBody>
      </p:sp>
      <p:sp>
        <p:nvSpPr>
          <p:cNvPr id="8" name="Text 5"/>
          <p:cNvSpPr/>
          <p:nvPr/>
        </p:nvSpPr>
        <p:spPr>
          <a:xfrm>
            <a:off x="4206240" y="996696"/>
            <a:ext cx="4434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chemeClr val="accent5">
                    <a:lumMod val="20000"/>
                    <a:lumOff val="80000"/>
                  </a:schemeClr>
                </a:solidFill>
                <a:latin typeface="Trebuchet MS"/>
                <a:ea typeface="Calibri" pitchFamily="34" charset="-122"/>
                <a:cs typeface="Calibri" pitchFamily="34" charset="-120"/>
              </a:rPr>
              <a:t>'AI', 'Quantum', 'Blockchain', 'Zero Trust' are not projects. They are themes. A project has a question, a method, and an answer.</a:t>
            </a:r>
            <a:endParaRPr lang="en-US" sz="1400" dirty="0">
              <a:solidFill>
                <a:schemeClr val="accent5">
                  <a:lumMod val="20000"/>
                  <a:lumOff val="80000"/>
                </a:schemeClr>
              </a:solidFill>
              <a:latin typeface="Trebuchet MS"/>
            </a:endParaRPr>
          </a:p>
        </p:txBody>
      </p:sp>
      <p:sp>
        <p:nvSpPr>
          <p:cNvPr id="9" name="Shape 6"/>
          <p:cNvSpPr/>
          <p:nvPr/>
        </p:nvSpPr>
        <p:spPr>
          <a:xfrm>
            <a:off x="274320" y="1792224"/>
            <a:ext cx="8503920" cy="713232"/>
          </a:xfrm>
          <a:prstGeom prst="rect">
            <a:avLst/>
          </a:prstGeom>
          <a:solidFill>
            <a:srgbClr val="3D5A80"/>
          </a:solidFill>
          <a:ln w="12700">
            <a:solidFill>
              <a:srgbClr val="3D5A8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Shape 7"/>
          <p:cNvSpPr/>
          <p:nvPr/>
        </p:nvSpPr>
        <p:spPr>
          <a:xfrm>
            <a:off x="274320" y="1792224"/>
            <a:ext cx="54864" cy="713232"/>
          </a:xfrm>
          <a:prstGeom prst="rect">
            <a:avLst/>
          </a:prstGeom>
          <a:solidFill>
            <a:srgbClr val="CC3300"/>
          </a:solidFill>
          <a:ln w="12700">
            <a:solidFill>
              <a:srgbClr val="CC330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1956816"/>
            <a:ext cx="347472" cy="34747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914400" y="1828800"/>
            <a:ext cx="3200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0A500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Starting without any background reading</a:t>
            </a:r>
            <a:endParaRPr lang="en-US" sz="1400" b="1" dirty="0">
              <a:latin typeface="Trebuchet MS"/>
            </a:endParaRPr>
          </a:p>
        </p:txBody>
      </p:sp>
      <p:sp>
        <p:nvSpPr>
          <p:cNvPr id="13" name="Text 9"/>
          <p:cNvSpPr/>
          <p:nvPr/>
        </p:nvSpPr>
        <p:spPr>
          <a:xfrm>
            <a:off x="4206240" y="1828800"/>
            <a:ext cx="4434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chemeClr val="accent5">
                    <a:lumMod val="20000"/>
                    <a:lumOff val="80000"/>
                  </a:schemeClr>
                </a:solidFill>
                <a:latin typeface="Trebuchet MS"/>
                <a:ea typeface="Calibri" pitchFamily="34" charset="-122"/>
                <a:cs typeface="Calibri" pitchFamily="34" charset="-120"/>
              </a:rPr>
              <a:t>You cannot write a sensible proposal without knowing what is already known. Read before you commit to a topic.</a:t>
            </a:r>
            <a:endParaRPr lang="en-US" sz="1400" dirty="0">
              <a:solidFill>
                <a:schemeClr val="accent5">
                  <a:lumMod val="20000"/>
                  <a:lumOff val="80000"/>
                </a:schemeClr>
              </a:solidFill>
              <a:latin typeface="Trebuchet MS"/>
            </a:endParaRPr>
          </a:p>
        </p:txBody>
      </p:sp>
      <p:sp>
        <p:nvSpPr>
          <p:cNvPr id="14" name="Shape 10"/>
          <p:cNvSpPr/>
          <p:nvPr/>
        </p:nvSpPr>
        <p:spPr>
          <a:xfrm>
            <a:off x="274320" y="2624328"/>
            <a:ext cx="8503920" cy="713232"/>
          </a:xfrm>
          <a:prstGeom prst="rect">
            <a:avLst/>
          </a:prstGeom>
          <a:solidFill>
            <a:srgbClr val="3D5A80"/>
          </a:solidFill>
          <a:ln w="12700">
            <a:solidFill>
              <a:srgbClr val="3D5A8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Shape 11"/>
          <p:cNvSpPr/>
          <p:nvPr/>
        </p:nvSpPr>
        <p:spPr>
          <a:xfrm>
            <a:off x="274320" y="2624328"/>
            <a:ext cx="54864" cy="713232"/>
          </a:xfrm>
          <a:prstGeom prst="rect">
            <a:avLst/>
          </a:prstGeom>
          <a:solidFill>
            <a:srgbClr val="CC3300"/>
          </a:solidFill>
          <a:ln w="12700">
            <a:solidFill>
              <a:srgbClr val="CC330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2788920"/>
            <a:ext cx="347472" cy="34747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914400" y="2660904"/>
            <a:ext cx="3200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0A500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Waiting until term begins</a:t>
            </a:r>
            <a:endParaRPr lang="en-US" sz="1400" b="1" dirty="0">
              <a:latin typeface="Trebuchet MS"/>
            </a:endParaRPr>
          </a:p>
        </p:txBody>
      </p:sp>
      <p:sp>
        <p:nvSpPr>
          <p:cNvPr id="18" name="Text 13"/>
          <p:cNvSpPr/>
          <p:nvPr/>
        </p:nvSpPr>
        <p:spPr>
          <a:xfrm>
            <a:off x="4206240" y="2660904"/>
            <a:ext cx="4434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chemeClr val="accent5">
                    <a:lumMod val="20000"/>
                    <a:lumOff val="80000"/>
                  </a:schemeClr>
                </a:solidFill>
                <a:latin typeface="Trebuchet MS"/>
                <a:ea typeface="Calibri" pitchFamily="34" charset="-122"/>
                <a:cs typeface="Calibri" pitchFamily="34" charset="-120"/>
              </a:rPr>
              <a:t>You have 2 weeks after starting block to submit your formal proposal. This is not long enough to start from scratch.</a:t>
            </a:r>
            <a:endParaRPr lang="en-US" sz="1400" dirty="0">
              <a:solidFill>
                <a:schemeClr val="accent5">
                  <a:lumMod val="20000"/>
                  <a:lumOff val="80000"/>
                </a:schemeClr>
              </a:solidFill>
              <a:latin typeface="Trebuchet MS"/>
            </a:endParaRPr>
          </a:p>
        </p:txBody>
      </p:sp>
      <p:sp>
        <p:nvSpPr>
          <p:cNvPr id="19" name="Shape 14"/>
          <p:cNvSpPr/>
          <p:nvPr/>
        </p:nvSpPr>
        <p:spPr>
          <a:xfrm>
            <a:off x="274320" y="3456432"/>
            <a:ext cx="8503920" cy="713232"/>
          </a:xfrm>
          <a:prstGeom prst="rect">
            <a:avLst/>
          </a:prstGeom>
          <a:solidFill>
            <a:srgbClr val="3D5A80"/>
          </a:solidFill>
          <a:ln w="12700">
            <a:solidFill>
              <a:srgbClr val="3D5A8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0" name="Shape 15"/>
          <p:cNvSpPr/>
          <p:nvPr/>
        </p:nvSpPr>
        <p:spPr>
          <a:xfrm>
            <a:off x="274320" y="3456432"/>
            <a:ext cx="54864" cy="713232"/>
          </a:xfrm>
          <a:prstGeom prst="rect">
            <a:avLst/>
          </a:prstGeom>
          <a:solidFill>
            <a:srgbClr val="CC3300"/>
          </a:solidFill>
          <a:ln w="12700">
            <a:solidFill>
              <a:srgbClr val="CC330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3621024"/>
            <a:ext cx="347472" cy="347472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914400" y="3493008"/>
            <a:ext cx="3200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0A500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Treating it as a sprint</a:t>
            </a:r>
            <a:endParaRPr lang="en-US" sz="1400" b="1" dirty="0">
              <a:latin typeface="Trebuchet MS"/>
            </a:endParaRPr>
          </a:p>
        </p:txBody>
      </p:sp>
      <p:sp>
        <p:nvSpPr>
          <p:cNvPr id="23" name="Text 17"/>
          <p:cNvSpPr/>
          <p:nvPr/>
        </p:nvSpPr>
        <p:spPr>
          <a:xfrm>
            <a:off x="4206240" y="3493008"/>
            <a:ext cx="4434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chemeClr val="accent5">
                    <a:lumMod val="20000"/>
                    <a:lumOff val="80000"/>
                  </a:schemeClr>
                </a:solidFill>
                <a:latin typeface="Trebuchet MS"/>
                <a:ea typeface="Calibri" pitchFamily="34" charset="-122"/>
                <a:cs typeface="Calibri" pitchFamily="34" charset="-120"/>
              </a:rPr>
              <a:t>This is a 300-hour marathon spread over two semesters. Students who leave work to the final term consistently underperform.</a:t>
            </a:r>
            <a:endParaRPr lang="en-US" sz="1400" dirty="0">
              <a:solidFill>
                <a:schemeClr val="accent5">
                  <a:lumMod val="20000"/>
                  <a:lumOff val="80000"/>
                </a:schemeClr>
              </a:solidFill>
              <a:latin typeface="Trebuchet MS"/>
            </a:endParaRPr>
          </a:p>
        </p:txBody>
      </p:sp>
      <p:sp>
        <p:nvSpPr>
          <p:cNvPr id="24" name="Shape 18"/>
          <p:cNvSpPr/>
          <p:nvPr/>
        </p:nvSpPr>
        <p:spPr>
          <a:xfrm>
            <a:off x="274320" y="4288536"/>
            <a:ext cx="8503920" cy="713232"/>
          </a:xfrm>
          <a:prstGeom prst="rect">
            <a:avLst/>
          </a:prstGeom>
          <a:solidFill>
            <a:srgbClr val="3D5A80"/>
          </a:solidFill>
          <a:ln w="12700">
            <a:solidFill>
              <a:srgbClr val="3D5A8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5" name="Shape 19"/>
          <p:cNvSpPr/>
          <p:nvPr/>
        </p:nvSpPr>
        <p:spPr>
          <a:xfrm>
            <a:off x="274320" y="4288536"/>
            <a:ext cx="54864" cy="713232"/>
          </a:xfrm>
          <a:prstGeom prst="rect">
            <a:avLst/>
          </a:prstGeom>
          <a:solidFill>
            <a:srgbClr val="CC3300"/>
          </a:solidFill>
          <a:ln w="12700">
            <a:solidFill>
              <a:srgbClr val="CC330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26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4453128"/>
            <a:ext cx="347472" cy="347472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914400" y="4325112"/>
            <a:ext cx="3200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0A500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Ignoring CyBOK alignment</a:t>
            </a:r>
            <a:endParaRPr lang="en-US" sz="1400" b="1" dirty="0">
              <a:latin typeface="Trebuchet MS"/>
            </a:endParaRPr>
          </a:p>
        </p:txBody>
      </p:sp>
      <p:sp>
        <p:nvSpPr>
          <p:cNvPr id="28" name="Text 21"/>
          <p:cNvSpPr/>
          <p:nvPr/>
        </p:nvSpPr>
        <p:spPr>
          <a:xfrm>
            <a:off x="4206240" y="4325112"/>
            <a:ext cx="4434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chemeClr val="accent5">
                    <a:lumMod val="20000"/>
                    <a:lumOff val="80000"/>
                  </a:schemeClr>
                </a:solidFill>
                <a:latin typeface="Trebuchet MS"/>
                <a:ea typeface="Calibri" pitchFamily="34" charset="-122"/>
                <a:cs typeface="Calibri" pitchFamily="34" charset="-120"/>
              </a:rPr>
              <a:t>CyBOK alignment is a mandatory condition. A project that cannot be mapped to a knowledge area will not pass.</a:t>
            </a:r>
            <a:endParaRPr lang="en-US" sz="1400" dirty="0">
              <a:solidFill>
                <a:schemeClr val="accent5">
                  <a:lumMod val="20000"/>
                  <a:lumOff val="80000"/>
                </a:schemeClr>
              </a:solidFill>
              <a:latin typeface="Trebuchet M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74720" cy="5143500"/>
          </a:xfrm>
          <a:prstGeom prst="rect">
            <a:avLst/>
          </a:prstGeom>
          <a:solidFill>
            <a:srgbClr val="065E7C"/>
          </a:solidFill>
          <a:ln w="12700">
            <a:solidFill>
              <a:srgbClr val="065E7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182880" y="1280160"/>
            <a:ext cx="301752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kern="0" spc="30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YOUR SUMMER TASK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3840480" y="2011680"/>
            <a:ext cx="5029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i="1" dirty="0">
                <a:solidFill>
                  <a:srgbClr val="1FB8C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have 2 weeks after return to submit your proposal. Use the summer wisely.</a:t>
            </a:r>
            <a:endParaRPr lang="en-US" sz="2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74320"/>
            <a:ext cx="64008" cy="4572000"/>
          </a:xfrm>
          <a:prstGeom prst="rect">
            <a:avLst/>
          </a:prstGeom>
          <a:solidFill>
            <a:srgbClr val="0A7EA4"/>
          </a:solidFill>
          <a:ln w="12700">
            <a:solidFill>
              <a:srgbClr val="0A7EA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274320" y="182880"/>
            <a:ext cx="8595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D1B2A"/>
                </a:solidFill>
                <a:latin typeface="Trebuchet MS"/>
              </a:rPr>
              <a:t>What You Must Do This Summer</a:t>
            </a:r>
          </a:p>
        </p:txBody>
      </p:sp>
      <p:sp>
        <p:nvSpPr>
          <p:cNvPr id="4" name="Shape 2"/>
          <p:cNvSpPr/>
          <p:nvPr/>
        </p:nvSpPr>
        <p:spPr>
          <a:xfrm>
            <a:off x="274320" y="822960"/>
            <a:ext cx="8503920" cy="566928"/>
          </a:xfrm>
          <a:prstGeom prst="rect">
            <a:avLst/>
          </a:prstGeom>
          <a:solidFill>
            <a:srgbClr val="FFF1D6"/>
          </a:solidFill>
          <a:ln w="12700">
            <a:solidFill>
              <a:srgbClr val="F0A50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457200" y="850392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8A5A00"/>
                </a:solidFill>
                <a:latin typeface="Trebuchet MS"/>
              </a:rPr>
              <a:t>⚠  You have only 2 weeks from the end of starting block to submit your formal project proposal. Students who arrive without a prepared idea will struggle to meet this deadline.</a:t>
            </a:r>
          </a:p>
        </p:txBody>
      </p:sp>
      <p:sp>
        <p:nvSpPr>
          <p:cNvPr id="6" name="Shape 4"/>
          <p:cNvSpPr/>
          <p:nvPr/>
        </p:nvSpPr>
        <p:spPr>
          <a:xfrm>
            <a:off x="274320" y="1508760"/>
            <a:ext cx="4160520" cy="1600200"/>
          </a:xfrm>
          <a:prstGeom prst="rect">
            <a:avLst/>
          </a:prstGeom>
          <a:solidFill>
            <a:srgbClr val="FFFFFF"/>
          </a:solidFill>
          <a:ln w="6350">
            <a:solidFill>
              <a:srgbClr val="DDE6EE"/>
            </a:solidFill>
          </a:ln>
        </p:spPr>
        <p:txBody>
          <a:bodyPr/>
          <a:lstStyle/>
          <a:p>
            <a:endParaRPr lang="en-GB"/>
          </a:p>
        </p:txBody>
      </p:sp>
      <p:sp>
        <p:nvSpPr>
          <p:cNvPr id="7" name="Shape 5"/>
          <p:cNvSpPr/>
          <p:nvPr/>
        </p:nvSpPr>
        <p:spPr>
          <a:xfrm>
            <a:off x="274320" y="1508760"/>
            <a:ext cx="822960" cy="1600200"/>
          </a:xfrm>
          <a:prstGeom prst="rect">
            <a:avLst/>
          </a:prstGeom>
          <a:solidFill>
            <a:srgbClr val="1FB8CD"/>
          </a:solidFill>
          <a:ln w="12700">
            <a:solidFill>
              <a:srgbClr val="065E7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6"/>
          <p:cNvSpPr/>
          <p:nvPr/>
        </p:nvSpPr>
        <p:spPr>
          <a:xfrm>
            <a:off x="274320" y="1508760"/>
            <a:ext cx="822960" cy="1600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Trebuchet MS"/>
              </a:rPr>
              <a:t>01</a:t>
            </a:r>
          </a:p>
        </p:txBody>
      </p:sp>
      <p:sp>
        <p:nvSpPr>
          <p:cNvPr id="9" name="Text 7"/>
          <p:cNvSpPr/>
          <p:nvPr/>
        </p:nvSpPr>
        <p:spPr>
          <a:xfrm>
            <a:off x="1234440" y="1600200"/>
            <a:ext cx="309067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D1B2A"/>
                </a:solidFill>
                <a:latin typeface="Trebuchet MS"/>
              </a:rPr>
              <a:t>Generate 3 rough project ideas</a:t>
            </a:r>
          </a:p>
        </p:txBody>
      </p:sp>
      <p:sp>
        <p:nvSpPr>
          <p:cNvPr id="10" name="Text 8"/>
          <p:cNvSpPr/>
          <p:nvPr/>
        </p:nvSpPr>
        <p:spPr>
          <a:xfrm>
            <a:off x="1234440" y="2057400"/>
            <a:ext cx="3090672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2D3F50"/>
                </a:solidFill>
                <a:latin typeface="Trebuchet MS"/>
              </a:rPr>
              <a:t>These do not need to be perfect. Identify three potential topics — one dissertation-style and at least one applied. Write a paragraph on each.</a:t>
            </a:r>
          </a:p>
        </p:txBody>
      </p:sp>
      <p:sp>
        <p:nvSpPr>
          <p:cNvPr id="11" name="Shape 9"/>
          <p:cNvSpPr/>
          <p:nvPr/>
        </p:nvSpPr>
        <p:spPr>
          <a:xfrm>
            <a:off x="4709160" y="1508760"/>
            <a:ext cx="4160520" cy="1600200"/>
          </a:xfrm>
          <a:prstGeom prst="rect">
            <a:avLst/>
          </a:prstGeom>
          <a:solidFill>
            <a:srgbClr val="FFFFFF"/>
          </a:solidFill>
          <a:ln w="6350">
            <a:solidFill>
              <a:srgbClr val="DDE6EE"/>
            </a:solidFill>
          </a:ln>
        </p:spPr>
        <p:txBody>
          <a:bodyPr/>
          <a:lstStyle/>
          <a:p>
            <a:endParaRPr lang="en-GB"/>
          </a:p>
        </p:txBody>
      </p:sp>
      <p:sp>
        <p:nvSpPr>
          <p:cNvPr id="12" name="Shape 10"/>
          <p:cNvSpPr/>
          <p:nvPr/>
        </p:nvSpPr>
        <p:spPr>
          <a:xfrm>
            <a:off x="4709160" y="1508760"/>
            <a:ext cx="822960" cy="1600200"/>
          </a:xfrm>
          <a:prstGeom prst="rect">
            <a:avLst/>
          </a:prstGeom>
          <a:solidFill>
            <a:srgbClr val="0A7EA4"/>
          </a:solidFill>
          <a:ln w="12700">
            <a:solidFill>
              <a:srgbClr val="065E7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Text 11"/>
          <p:cNvSpPr/>
          <p:nvPr/>
        </p:nvSpPr>
        <p:spPr>
          <a:xfrm>
            <a:off x="4709160" y="1508760"/>
            <a:ext cx="822960" cy="1600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Trebuchet MS"/>
              </a:rPr>
              <a:t>02</a:t>
            </a:r>
          </a:p>
        </p:txBody>
      </p:sp>
      <p:sp>
        <p:nvSpPr>
          <p:cNvPr id="14" name="Text 12"/>
          <p:cNvSpPr/>
          <p:nvPr/>
        </p:nvSpPr>
        <p:spPr>
          <a:xfrm>
            <a:off x="5669280" y="1600200"/>
            <a:ext cx="309067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D1B2A"/>
                </a:solidFill>
                <a:latin typeface="Trebuchet MS"/>
              </a:rPr>
              <a:t>Read related literature</a:t>
            </a:r>
          </a:p>
        </p:txBody>
      </p:sp>
      <p:sp>
        <p:nvSpPr>
          <p:cNvPr id="15" name="Text 13"/>
          <p:cNvSpPr/>
          <p:nvPr/>
        </p:nvSpPr>
        <p:spPr>
          <a:xfrm>
            <a:off x="5669280" y="2057400"/>
            <a:ext cx="3090672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400" dirty="0">
                <a:solidFill>
                  <a:srgbClr val="2D3F50"/>
                </a:solidFill>
                <a:latin typeface="Trebuchet MS"/>
              </a:rPr>
              <a:t>For your top idea, find 5–10 academic papers. Skim them. Note what's been done and where the gap is.</a:t>
            </a:r>
          </a:p>
        </p:txBody>
      </p:sp>
      <p:sp>
        <p:nvSpPr>
          <p:cNvPr id="16" name="Shape 14"/>
          <p:cNvSpPr/>
          <p:nvPr/>
        </p:nvSpPr>
        <p:spPr>
          <a:xfrm>
            <a:off x="274320" y="3291840"/>
            <a:ext cx="4160520" cy="1600200"/>
          </a:xfrm>
          <a:prstGeom prst="rect">
            <a:avLst/>
          </a:prstGeom>
          <a:solidFill>
            <a:srgbClr val="FFFFFF"/>
          </a:solidFill>
          <a:ln w="6350">
            <a:solidFill>
              <a:srgbClr val="DDE6EE"/>
            </a:solidFill>
          </a:ln>
        </p:spPr>
        <p:txBody>
          <a:bodyPr/>
          <a:lstStyle/>
          <a:p>
            <a:endParaRPr lang="en-GB"/>
          </a:p>
        </p:txBody>
      </p:sp>
      <p:sp>
        <p:nvSpPr>
          <p:cNvPr id="17" name="Shape 15"/>
          <p:cNvSpPr/>
          <p:nvPr/>
        </p:nvSpPr>
        <p:spPr>
          <a:xfrm>
            <a:off x="274320" y="3291840"/>
            <a:ext cx="822960" cy="1600200"/>
          </a:xfrm>
          <a:prstGeom prst="rect">
            <a:avLst/>
          </a:prstGeom>
          <a:solidFill>
            <a:srgbClr val="065E7C"/>
          </a:solidFill>
          <a:ln w="12700">
            <a:solidFill>
              <a:srgbClr val="065E7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8" name="Text 16"/>
          <p:cNvSpPr/>
          <p:nvPr/>
        </p:nvSpPr>
        <p:spPr>
          <a:xfrm>
            <a:off x="274320" y="3291840"/>
            <a:ext cx="822960" cy="1600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Trebuchet MS"/>
              </a:rPr>
              <a:t>03</a:t>
            </a:r>
          </a:p>
        </p:txBody>
      </p:sp>
      <p:sp>
        <p:nvSpPr>
          <p:cNvPr id="19" name="Text 17"/>
          <p:cNvSpPr/>
          <p:nvPr/>
        </p:nvSpPr>
        <p:spPr>
          <a:xfrm>
            <a:off x="1234440" y="3383280"/>
            <a:ext cx="309067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D1B2A"/>
                </a:solidFill>
                <a:latin typeface="Trebuchet MS"/>
              </a:rPr>
              <a:t>Sketch a one-page proposal outline</a:t>
            </a:r>
          </a:p>
        </p:txBody>
      </p:sp>
      <p:sp>
        <p:nvSpPr>
          <p:cNvPr id="20" name="Text 18"/>
          <p:cNvSpPr/>
          <p:nvPr/>
        </p:nvSpPr>
        <p:spPr>
          <a:xfrm>
            <a:off x="1234440" y="3840480"/>
            <a:ext cx="3090672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400" dirty="0">
                <a:solidFill>
                  <a:srgbClr val="2D3F50"/>
                </a:solidFill>
                <a:latin typeface="Trebuchet MS"/>
              </a:rPr>
              <a:t>Title, research question, method, scope, expected outcomes. One side of A4 — no more.</a:t>
            </a:r>
          </a:p>
        </p:txBody>
      </p:sp>
      <p:sp>
        <p:nvSpPr>
          <p:cNvPr id="21" name="Shape 19"/>
          <p:cNvSpPr/>
          <p:nvPr/>
        </p:nvSpPr>
        <p:spPr>
          <a:xfrm>
            <a:off x="4709160" y="3291840"/>
            <a:ext cx="4160520" cy="1600200"/>
          </a:xfrm>
          <a:prstGeom prst="rect">
            <a:avLst/>
          </a:prstGeom>
          <a:solidFill>
            <a:srgbClr val="FFFFFF"/>
          </a:solidFill>
          <a:ln w="6350">
            <a:solidFill>
              <a:srgbClr val="DDE6EE"/>
            </a:solidFill>
          </a:ln>
        </p:spPr>
        <p:txBody>
          <a:bodyPr/>
          <a:lstStyle/>
          <a:p>
            <a:endParaRPr lang="en-GB"/>
          </a:p>
        </p:txBody>
      </p:sp>
      <p:sp>
        <p:nvSpPr>
          <p:cNvPr id="22" name="Shape 20"/>
          <p:cNvSpPr/>
          <p:nvPr/>
        </p:nvSpPr>
        <p:spPr>
          <a:xfrm>
            <a:off x="4709160" y="3291840"/>
            <a:ext cx="822960" cy="1600200"/>
          </a:xfrm>
          <a:prstGeom prst="rect">
            <a:avLst/>
          </a:prstGeom>
          <a:solidFill>
            <a:srgbClr val="F0A500"/>
          </a:solidFill>
          <a:ln w="12700">
            <a:solidFill>
              <a:srgbClr val="065E7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3" name="Text 21"/>
          <p:cNvSpPr/>
          <p:nvPr/>
        </p:nvSpPr>
        <p:spPr>
          <a:xfrm>
            <a:off x="4709160" y="3291840"/>
            <a:ext cx="822960" cy="1600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Trebuchet MS"/>
              </a:rPr>
              <a:t>04</a:t>
            </a:r>
          </a:p>
        </p:txBody>
      </p:sp>
      <p:sp>
        <p:nvSpPr>
          <p:cNvPr id="24" name="Text 22"/>
          <p:cNvSpPr/>
          <p:nvPr/>
        </p:nvSpPr>
        <p:spPr>
          <a:xfrm>
            <a:off x="5669280" y="3383280"/>
            <a:ext cx="309067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D1B2A"/>
                </a:solidFill>
                <a:latin typeface="Trebuchet MS"/>
              </a:rPr>
              <a:t>Talk to potential supervisors</a:t>
            </a:r>
          </a:p>
        </p:txBody>
      </p:sp>
      <p:sp>
        <p:nvSpPr>
          <p:cNvPr id="25" name="Text 23"/>
          <p:cNvSpPr/>
          <p:nvPr/>
        </p:nvSpPr>
        <p:spPr>
          <a:xfrm>
            <a:off x="5669280" y="3840480"/>
            <a:ext cx="3090672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400" dirty="0">
                <a:solidFill>
                  <a:srgbClr val="2D3F50"/>
                </a:solidFill>
                <a:latin typeface="Trebuchet MS"/>
              </a:rPr>
              <a:t>Email staff whose interests align. A 10-min chat over the summer or in week 1 saves weeks of drift later.</a:t>
            </a:r>
          </a:p>
        </p:txBody>
      </p:sp>
    </p:spTree>
    <p:extLst>
      <p:ext uri="{BB962C8B-B14F-4D97-AF65-F5344CB8AC3E}">
        <p14:creationId xmlns:p14="http://schemas.microsoft.com/office/powerpoint/2010/main" val="4644587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45770" y="342900"/>
            <a:ext cx="6035040" cy="3771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000" b="1" dirty="0">
                <a:solidFill>
                  <a:srgbClr val="F4F8FF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What a strong proposal contains</a:t>
            </a:r>
            <a:endParaRPr lang="en-US" sz="3000" b="1" dirty="0">
              <a:latin typeface="Trebuchet M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66344" y="754380"/>
            <a:ext cx="6720840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8BA0B2"/>
                </a:solidFill>
                <a:latin typeface="Trebuchet MS"/>
              </a:rPr>
              <a:t>You are not submitting a finished idea. You are submitting a viable one.</a:t>
            </a:r>
            <a:endParaRPr lang="en-US" sz="1200" dirty="0">
              <a:latin typeface="Trebuchet M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8366760" y="342900"/>
            <a:ext cx="308610" cy="0"/>
          </a:xfrm>
          <a:prstGeom prst="line">
            <a:avLst/>
          </a:prstGeom>
          <a:noFill/>
          <a:ln w="25400">
            <a:solidFill>
              <a:srgbClr val="1FB8CD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GB" sz="1350"/>
          </a:p>
        </p:txBody>
      </p:sp>
      <p:sp>
        <p:nvSpPr>
          <p:cNvPr id="5" name="Shape 3"/>
          <p:cNvSpPr/>
          <p:nvPr/>
        </p:nvSpPr>
        <p:spPr>
          <a:xfrm>
            <a:off x="8538210" y="171450"/>
            <a:ext cx="0" cy="308610"/>
          </a:xfrm>
          <a:prstGeom prst="line">
            <a:avLst/>
          </a:prstGeom>
          <a:noFill/>
          <a:ln w="25400">
            <a:solidFill>
              <a:srgbClr val="A78BFA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GB" sz="1350"/>
          </a:p>
        </p:txBody>
      </p:sp>
      <p:sp>
        <p:nvSpPr>
          <p:cNvPr id="6" name="Shape 4"/>
          <p:cNvSpPr/>
          <p:nvPr/>
        </p:nvSpPr>
        <p:spPr>
          <a:xfrm>
            <a:off x="521208" y="1146404"/>
            <a:ext cx="1600000" cy="1600000"/>
          </a:xfrm>
          <a:prstGeom prst="roundRect">
            <a:avLst>
              <a:gd name="adj" fmla="val 9000"/>
            </a:avLst>
          </a:prstGeom>
          <a:solidFill>
            <a:srgbClr val="0A1520"/>
          </a:solidFill>
          <a:ln w="12700">
            <a:solidFill>
              <a:srgbClr val="2A466F"/>
            </a:solidFill>
            <a:prstDash val="solid"/>
          </a:ln>
        </p:spPr>
        <p:txBody>
          <a:bodyPr/>
          <a:lstStyle/>
          <a:p>
            <a:endParaRPr lang="en-GB" sz="1350"/>
          </a:p>
        </p:txBody>
      </p:sp>
      <p:sp>
        <p:nvSpPr>
          <p:cNvPr id="7" name="Text 5"/>
          <p:cNvSpPr/>
          <p:nvPr/>
        </p:nvSpPr>
        <p:spPr>
          <a:xfrm>
            <a:off x="621208" y="1213452"/>
            <a:ext cx="308610" cy="32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100" b="1" dirty="0">
                <a:solidFill>
                  <a:srgbClr val="1FB8CD"/>
                </a:solidFill>
                <a:latin typeface="Trebuchet MS"/>
              </a:rPr>
              <a:t>1</a:t>
            </a:r>
            <a:endParaRPr lang="en-US" sz="2100" dirty="0">
              <a:latin typeface="Trebuchet MS"/>
            </a:endParaRPr>
          </a:p>
        </p:txBody>
      </p:sp>
      <p:sp>
        <p:nvSpPr>
          <p:cNvPr id="8" name="Text 6"/>
          <p:cNvSpPr/>
          <p:nvPr/>
        </p:nvSpPr>
        <p:spPr>
          <a:xfrm>
            <a:off x="621208" y="1613452"/>
            <a:ext cx="1400000" cy="38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rgbClr val="F4F8FF"/>
                </a:solidFill>
                <a:latin typeface="Trebuchet MS"/>
              </a:rPr>
              <a:t>Focused topic</a:t>
            </a:r>
            <a:endParaRPr lang="en-US" sz="1400" b="1" dirty="0">
              <a:latin typeface="Trebuchet MS"/>
            </a:endParaRPr>
          </a:p>
        </p:txBody>
      </p:sp>
      <p:sp>
        <p:nvSpPr>
          <p:cNvPr id="9" name="Text 7"/>
          <p:cNvSpPr/>
          <p:nvPr/>
        </p:nvSpPr>
        <p:spPr>
          <a:xfrm>
            <a:off x="621208" y="2086404"/>
            <a:ext cx="1400000" cy="56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8BA0B2"/>
                </a:solidFill>
                <a:latin typeface="Trebuchet MS"/>
              </a:rPr>
              <a:t>Narrow enough for depth</a:t>
            </a:r>
            <a:endParaRPr lang="en-US" sz="1200" dirty="0">
              <a:latin typeface="Trebuchet M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2236933" y="1146404"/>
            <a:ext cx="1600000" cy="1600000"/>
          </a:xfrm>
          <a:prstGeom prst="roundRect">
            <a:avLst>
              <a:gd name="adj" fmla="val 9000"/>
            </a:avLst>
          </a:prstGeom>
          <a:solidFill>
            <a:srgbClr val="0A1520"/>
          </a:solidFill>
          <a:ln w="12700">
            <a:solidFill>
              <a:srgbClr val="2A466F"/>
            </a:solidFill>
            <a:prstDash val="solid"/>
          </a:ln>
        </p:spPr>
        <p:txBody>
          <a:bodyPr/>
          <a:lstStyle/>
          <a:p>
            <a:endParaRPr lang="en-GB" sz="1350"/>
          </a:p>
        </p:txBody>
      </p:sp>
      <p:sp>
        <p:nvSpPr>
          <p:cNvPr id="11" name="Text 9"/>
          <p:cNvSpPr/>
          <p:nvPr/>
        </p:nvSpPr>
        <p:spPr>
          <a:xfrm>
            <a:off x="2336933" y="1213452"/>
            <a:ext cx="308610" cy="32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100" b="1" dirty="0">
                <a:solidFill>
                  <a:srgbClr val="A78BFA"/>
                </a:solidFill>
                <a:latin typeface="Trebuchet MS"/>
              </a:rPr>
              <a:t>2</a:t>
            </a:r>
            <a:endParaRPr lang="en-US" sz="2100" dirty="0">
              <a:latin typeface="Trebuchet M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2336933" y="1613452"/>
            <a:ext cx="1400000" cy="38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rgbClr val="F4F8FF"/>
                </a:solidFill>
                <a:latin typeface="Trebuchet MS"/>
              </a:rPr>
              <a:t>Aims and objectives</a:t>
            </a:r>
            <a:endParaRPr lang="en-US" sz="1400" b="1" dirty="0">
              <a:latin typeface="Trebuchet M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2336933" y="2086404"/>
            <a:ext cx="1400000" cy="56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8BA0B2"/>
                </a:solidFill>
                <a:latin typeface="Trebuchet MS"/>
              </a:rPr>
              <a:t>Clear and measurable</a:t>
            </a:r>
            <a:endParaRPr lang="en-US" sz="1200" dirty="0">
              <a:latin typeface="Trebuchet M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3952658" y="1146404"/>
            <a:ext cx="1600000" cy="1600000"/>
          </a:xfrm>
          <a:prstGeom prst="roundRect">
            <a:avLst>
              <a:gd name="adj" fmla="val 9000"/>
            </a:avLst>
          </a:prstGeom>
          <a:solidFill>
            <a:srgbClr val="0A1520"/>
          </a:solidFill>
          <a:ln w="12700">
            <a:solidFill>
              <a:srgbClr val="2A466F"/>
            </a:solidFill>
            <a:prstDash val="solid"/>
          </a:ln>
        </p:spPr>
        <p:txBody>
          <a:bodyPr/>
          <a:lstStyle/>
          <a:p>
            <a:endParaRPr lang="en-GB" sz="1350"/>
          </a:p>
        </p:txBody>
      </p:sp>
      <p:sp>
        <p:nvSpPr>
          <p:cNvPr id="15" name="Text 13"/>
          <p:cNvSpPr/>
          <p:nvPr/>
        </p:nvSpPr>
        <p:spPr>
          <a:xfrm>
            <a:off x="4052658" y="1213452"/>
            <a:ext cx="308610" cy="32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100" b="1" dirty="0">
                <a:solidFill>
                  <a:srgbClr val="34D399"/>
                </a:solidFill>
                <a:latin typeface="Trebuchet MS"/>
              </a:rPr>
              <a:t>3</a:t>
            </a:r>
            <a:endParaRPr lang="en-US" sz="2100" dirty="0">
              <a:latin typeface="Trebuchet MS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4052658" y="1613452"/>
            <a:ext cx="1400000" cy="38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rgbClr val="F4F8FF"/>
                </a:solidFill>
                <a:latin typeface="Trebuchet MS"/>
              </a:rPr>
              <a:t>Early literature</a:t>
            </a:r>
            <a:endParaRPr lang="en-US" sz="1400" b="1" dirty="0">
              <a:latin typeface="Trebuchet M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4052658" y="2086404"/>
            <a:ext cx="1400000" cy="56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8BA0B2"/>
                </a:solidFill>
                <a:latin typeface="Trebuchet MS"/>
              </a:rPr>
              <a:t>Quality sources already found</a:t>
            </a:r>
            <a:endParaRPr lang="en-US" sz="1200" dirty="0">
              <a:latin typeface="Trebuchet MS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5668383" y="1146404"/>
            <a:ext cx="1600000" cy="1600000"/>
          </a:xfrm>
          <a:prstGeom prst="roundRect">
            <a:avLst>
              <a:gd name="adj" fmla="val 9000"/>
            </a:avLst>
          </a:prstGeom>
          <a:solidFill>
            <a:srgbClr val="0A1520"/>
          </a:solidFill>
          <a:ln w="12700">
            <a:solidFill>
              <a:srgbClr val="2A466F"/>
            </a:solidFill>
            <a:prstDash val="solid"/>
          </a:ln>
        </p:spPr>
        <p:txBody>
          <a:bodyPr/>
          <a:lstStyle/>
          <a:p>
            <a:endParaRPr lang="en-GB" sz="1350"/>
          </a:p>
        </p:txBody>
      </p:sp>
      <p:sp>
        <p:nvSpPr>
          <p:cNvPr id="19" name="Text 17"/>
          <p:cNvSpPr/>
          <p:nvPr/>
        </p:nvSpPr>
        <p:spPr>
          <a:xfrm>
            <a:off x="5768383" y="1213452"/>
            <a:ext cx="308610" cy="32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100" b="1" dirty="0">
                <a:solidFill>
                  <a:srgbClr val="F0A500"/>
                </a:solidFill>
                <a:latin typeface="Trebuchet MS"/>
              </a:rPr>
              <a:t>4</a:t>
            </a:r>
            <a:endParaRPr lang="en-US" sz="2100" dirty="0">
              <a:latin typeface="Trebuchet M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5768383" y="1613452"/>
            <a:ext cx="1400000" cy="38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rgbClr val="F4F8FF"/>
                </a:solidFill>
                <a:latin typeface="Trebuchet MS"/>
              </a:rPr>
              <a:t>CyBOK mapping</a:t>
            </a:r>
            <a:endParaRPr lang="en-US" sz="1400" b="1" dirty="0">
              <a:latin typeface="Trebuchet M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5768383" y="2086404"/>
            <a:ext cx="1400000" cy="56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8BA0B2"/>
                </a:solidFill>
                <a:latin typeface="Trebuchet MS"/>
              </a:rPr>
              <a:t>Relevant knowledge area(s)</a:t>
            </a:r>
            <a:endParaRPr lang="en-US" sz="1200" dirty="0">
              <a:latin typeface="Trebuchet MS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7384108" y="1146404"/>
            <a:ext cx="1600000" cy="1600000"/>
          </a:xfrm>
          <a:prstGeom prst="roundRect">
            <a:avLst>
              <a:gd name="adj" fmla="val 9000"/>
            </a:avLst>
          </a:prstGeom>
          <a:solidFill>
            <a:srgbClr val="0A1520"/>
          </a:solidFill>
          <a:ln w="12700">
            <a:solidFill>
              <a:srgbClr val="2A466F"/>
            </a:solidFill>
            <a:prstDash val="solid"/>
          </a:ln>
        </p:spPr>
        <p:txBody>
          <a:bodyPr/>
          <a:lstStyle/>
          <a:p>
            <a:endParaRPr lang="en-GB" sz="1350"/>
          </a:p>
        </p:txBody>
      </p:sp>
      <p:sp>
        <p:nvSpPr>
          <p:cNvPr id="23" name="Text 21"/>
          <p:cNvSpPr/>
          <p:nvPr/>
        </p:nvSpPr>
        <p:spPr>
          <a:xfrm>
            <a:off x="7484108" y="1213452"/>
            <a:ext cx="308610" cy="32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100" b="1" dirty="0">
                <a:solidFill>
                  <a:srgbClr val="F472B6"/>
                </a:solidFill>
                <a:latin typeface="Trebuchet MS"/>
              </a:rPr>
              <a:t>5</a:t>
            </a:r>
            <a:endParaRPr lang="en-US" sz="2100" dirty="0">
              <a:latin typeface="Trebuchet MS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7484108" y="1613452"/>
            <a:ext cx="1400000" cy="38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rgbClr val="F4F8FF"/>
                </a:solidFill>
                <a:latin typeface="Trebuchet MS"/>
              </a:rPr>
              <a:t>Method + feasibility</a:t>
            </a:r>
            <a:endParaRPr lang="en-US" sz="1400" b="1" dirty="0">
              <a:latin typeface="Trebuchet MS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7484108" y="2086404"/>
            <a:ext cx="1400000" cy="56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8BA0B2"/>
                </a:solidFill>
                <a:latin typeface="Trebuchet MS"/>
              </a:rPr>
              <a:t>Data, tools, scope, ethics</a:t>
            </a:r>
            <a:endParaRPr lang="en-US" sz="1200" dirty="0">
              <a:latin typeface="Trebuchet MS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521208" y="2926404"/>
            <a:ext cx="4156448" cy="1700000"/>
          </a:xfrm>
          <a:prstGeom prst="roundRect">
            <a:avLst>
              <a:gd name="adj" fmla="val 15652"/>
            </a:avLst>
          </a:prstGeom>
          <a:solidFill>
            <a:srgbClr val="0D1B2A"/>
          </a:solidFill>
          <a:ln w="12700">
            <a:solidFill>
              <a:srgbClr val="2A466F"/>
            </a:solidFill>
            <a:prstDash val="solid"/>
          </a:ln>
        </p:spPr>
        <p:txBody>
          <a:bodyPr/>
          <a:lstStyle/>
          <a:p>
            <a:endParaRPr lang="en-GB" sz="1350"/>
          </a:p>
        </p:txBody>
      </p:sp>
      <p:sp>
        <p:nvSpPr>
          <p:cNvPr id="27" name="Text 25"/>
          <p:cNvSpPr/>
          <p:nvPr/>
        </p:nvSpPr>
        <p:spPr>
          <a:xfrm>
            <a:off x="671208" y="3046404"/>
            <a:ext cx="3856448" cy="22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F0A500"/>
                </a:solidFill>
                <a:latin typeface="Trebuchet MS"/>
              </a:rPr>
              <a:t>Proposal checklist</a:t>
            </a:r>
            <a:endParaRPr lang="en-US" sz="1200" b="1" dirty="0">
              <a:latin typeface="Trebuchet MS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671208" y="3326404"/>
            <a:ext cx="3856448" cy="1180000"/>
          </a:xfrm>
          <a:prstGeom prst="rect">
            <a:avLst/>
          </a:prstGeom>
          <a:noFill/>
          <a:ln/>
        </p:spPr>
        <p:txBody>
          <a:bodyPr wrap="square" lIns="191" tIns="191" rIns="191" bIns="191" rtlCol="0" anchor="t"/>
          <a:lstStyle/>
          <a:p>
            <a:r>
              <a:rPr lang="en-US" sz="1200" b="1" dirty="0">
                <a:solidFill>
                  <a:srgbClr val="1FB8CD"/>
                </a:solidFill>
                <a:latin typeface="Trebuchet MS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1200" dirty="0">
                <a:solidFill>
                  <a:srgbClr val="F4F8FF"/>
                </a:solidFill>
                <a:latin typeface="Trebuchet MS"/>
                <a:ea typeface="Calibri" pitchFamily="34" charset="-122"/>
                <a:cs typeface="Calibri" pitchFamily="34" charset="-120"/>
              </a:rPr>
              <a:t>Working title
</a:t>
            </a:r>
            <a:r>
              <a:rPr lang="en-US" sz="1200" b="1" dirty="0">
                <a:solidFill>
                  <a:srgbClr val="1FB8CD"/>
                </a:solidFill>
                <a:latin typeface="Trebuchet MS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1200" dirty="0">
                <a:solidFill>
                  <a:srgbClr val="F4F8FF"/>
                </a:solidFill>
                <a:latin typeface="Trebuchet MS"/>
                <a:ea typeface="Calibri" pitchFamily="34" charset="-122"/>
                <a:cs typeface="Calibri" pitchFamily="34" charset="-120"/>
              </a:rPr>
              <a:t>Research question or problem statement
</a:t>
            </a:r>
            <a:r>
              <a:rPr lang="en-US" sz="1200" b="1" dirty="0">
                <a:solidFill>
                  <a:srgbClr val="1FB8CD"/>
                </a:solidFill>
                <a:latin typeface="Trebuchet MS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1200" dirty="0">
                <a:solidFill>
                  <a:srgbClr val="F4F8FF"/>
                </a:solidFill>
                <a:latin typeface="Trebuchet MS"/>
                <a:ea typeface="Calibri" pitchFamily="34" charset="-122"/>
                <a:cs typeface="Calibri" pitchFamily="34" charset="-120"/>
              </a:rPr>
              <a:t>3–4 SMART objectives
</a:t>
            </a:r>
            <a:r>
              <a:rPr lang="en-US" sz="1200" b="1" dirty="0">
                <a:solidFill>
                  <a:srgbClr val="1FB8CD"/>
                </a:solidFill>
                <a:latin typeface="Trebuchet MS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1200" dirty="0">
                <a:solidFill>
                  <a:srgbClr val="F4F8FF"/>
                </a:solidFill>
                <a:latin typeface="Trebuchet MS"/>
                <a:ea typeface="Calibri" pitchFamily="34" charset="-122"/>
                <a:cs typeface="Calibri" pitchFamily="34" charset="-120"/>
              </a:rPr>
              <a:t>Initial key sources
</a:t>
            </a:r>
            <a:r>
              <a:rPr lang="en-US" sz="1200" b="1" dirty="0">
                <a:solidFill>
                  <a:srgbClr val="1FB8CD"/>
                </a:solidFill>
                <a:latin typeface="Trebuchet MS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1200" dirty="0">
                <a:solidFill>
                  <a:srgbClr val="F4F8FF"/>
                </a:solidFill>
                <a:latin typeface="Trebuchet MS"/>
                <a:ea typeface="Calibri" pitchFamily="34" charset="-122"/>
                <a:cs typeface="Calibri" pitchFamily="34" charset="-120"/>
              </a:rPr>
              <a:t>Why this is feasible in 300 hours</a:t>
            </a:r>
            <a:endParaRPr lang="en-US" sz="1200" dirty="0">
              <a:latin typeface="Trebuchet MS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4827656" y="2926404"/>
            <a:ext cx="4156448" cy="1700000"/>
          </a:xfrm>
          <a:prstGeom prst="roundRect">
            <a:avLst>
              <a:gd name="adj" fmla="val 15652"/>
            </a:avLst>
          </a:prstGeom>
          <a:solidFill>
            <a:srgbClr val="0D1B2A"/>
          </a:solidFill>
          <a:ln w="12700">
            <a:solidFill>
              <a:srgbClr val="2A466F"/>
            </a:solidFill>
            <a:prstDash val="solid"/>
          </a:ln>
        </p:spPr>
        <p:txBody>
          <a:bodyPr/>
          <a:lstStyle/>
          <a:p>
            <a:endParaRPr lang="en-GB" sz="1350"/>
          </a:p>
        </p:txBody>
      </p:sp>
      <p:sp>
        <p:nvSpPr>
          <p:cNvPr id="30" name="Text 28"/>
          <p:cNvSpPr/>
          <p:nvPr/>
        </p:nvSpPr>
        <p:spPr>
          <a:xfrm>
            <a:off x="4977656" y="3046404"/>
            <a:ext cx="3856448" cy="22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F0A500"/>
                </a:solidFill>
                <a:latin typeface="Trebuchet MS"/>
              </a:rPr>
              <a:t>If any of these are missing</a:t>
            </a:r>
            <a:endParaRPr lang="en-US" sz="1200" b="1" dirty="0">
              <a:latin typeface="Trebuchet MS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4977656" y="3326404"/>
            <a:ext cx="3856448" cy="1180000"/>
          </a:xfrm>
          <a:prstGeom prst="rect">
            <a:avLst/>
          </a:prstGeom>
          <a:noFill/>
          <a:ln/>
        </p:spPr>
        <p:txBody>
          <a:bodyPr wrap="square" lIns="191" tIns="191" rIns="191" bIns="191" rtlCol="0" anchor="t"/>
          <a:lstStyle/>
          <a:p>
            <a:r>
              <a:rPr lang="en-US" sz="1200" b="1" dirty="0">
                <a:solidFill>
                  <a:srgbClr val="F472B6"/>
                </a:solidFill>
                <a:latin typeface="Trebuchet MS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1200" dirty="0">
                <a:solidFill>
                  <a:srgbClr val="F4F8FF"/>
                </a:solidFill>
                <a:latin typeface="Trebuchet MS"/>
                <a:ea typeface="Calibri" pitchFamily="34" charset="-122"/>
                <a:cs typeface="Calibri" pitchFamily="34" charset="-120"/>
              </a:rPr>
              <a:t>Topic is too broad
</a:t>
            </a:r>
            <a:r>
              <a:rPr lang="en-US" sz="1200" b="1" dirty="0">
                <a:solidFill>
                  <a:srgbClr val="F472B6"/>
                </a:solidFill>
                <a:latin typeface="Trebuchet MS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1200" dirty="0">
                <a:solidFill>
                  <a:srgbClr val="F4F8FF"/>
                </a:solidFill>
                <a:latin typeface="Trebuchet MS"/>
                <a:ea typeface="Calibri" pitchFamily="34" charset="-122"/>
                <a:cs typeface="Calibri" pitchFamily="34" charset="-120"/>
              </a:rPr>
              <a:t>Method is vague
</a:t>
            </a:r>
            <a:r>
              <a:rPr lang="en-US" sz="1200" b="1" dirty="0">
                <a:solidFill>
                  <a:srgbClr val="F472B6"/>
                </a:solidFill>
                <a:latin typeface="Trebuchet MS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1200" dirty="0">
                <a:solidFill>
                  <a:srgbClr val="F4F8FF"/>
                </a:solidFill>
                <a:latin typeface="Trebuchet MS"/>
                <a:ea typeface="Calibri" pitchFamily="34" charset="-122"/>
                <a:cs typeface="Calibri" pitchFamily="34" charset="-120"/>
              </a:rPr>
              <a:t>No clear evidence base
</a:t>
            </a:r>
            <a:r>
              <a:rPr lang="en-US" sz="1200" b="1" dirty="0">
                <a:solidFill>
                  <a:srgbClr val="F472B6"/>
                </a:solidFill>
                <a:latin typeface="Trebuchet MS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1200" dirty="0">
                <a:solidFill>
                  <a:srgbClr val="F4F8FF"/>
                </a:solidFill>
                <a:latin typeface="Trebuchet MS"/>
                <a:ea typeface="Calibri" pitchFamily="34" charset="-122"/>
                <a:cs typeface="Calibri" pitchFamily="34" charset="-120"/>
              </a:rPr>
              <a:t>No CyBOK fit
</a:t>
            </a:r>
            <a:r>
              <a:rPr lang="en-US" sz="1200" b="1" dirty="0">
                <a:solidFill>
                  <a:srgbClr val="F472B6"/>
                </a:solidFill>
                <a:latin typeface="Trebuchet MS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1200" dirty="0">
                <a:solidFill>
                  <a:srgbClr val="F4F8FF"/>
                </a:solidFill>
                <a:latin typeface="Trebuchet MS"/>
                <a:ea typeface="Calibri" pitchFamily="34" charset="-122"/>
                <a:cs typeface="Calibri" pitchFamily="34" charset="-120"/>
              </a:rPr>
              <a:t>Proposal reads like enthusiasm without a plan</a:t>
            </a:r>
            <a:endParaRPr lang="en-US" sz="1200" dirty="0">
              <a:latin typeface="Trebuchet MS"/>
            </a:endParaRPr>
          </a:p>
        </p:txBody>
      </p:sp>
      <p:sp>
        <p:nvSpPr>
          <p:cNvPr id="32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68328" y="6592824"/>
            <a:ext cx="18288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 marL="0" algn="l" defTabSz="914400" rtl="0" eaLnBrk="1" latinLnBrk="0" hangingPunct="1">
              <a:defRPr sz="900" kern="1200">
                <a:solidFill>
                  <a:srgbClr val="9DB2C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F7021451-1387-4CA6-816F-3879F97B5CBC}" type="slidenum">
              <a:rPr lang="en-US" sz="1200" smtClean="0">
                <a:latin typeface="Trebuchet MS"/>
              </a:rPr>
              <a:pPr algn="l"/>
              <a:t>25</a:t>
            </a:fld>
            <a:endParaRPr lang="en-US" sz="1200"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9445963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74720" cy="5143500"/>
          </a:xfrm>
          <a:prstGeom prst="rect">
            <a:avLst/>
          </a:prstGeom>
          <a:solidFill>
            <a:srgbClr val="065E7C"/>
          </a:solidFill>
          <a:ln w="12700">
            <a:solidFill>
              <a:srgbClr val="065E7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182880" y="1280160"/>
            <a:ext cx="301752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kern="0" spc="30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PAST PROJECTS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3840480" y="2011680"/>
            <a:ext cx="5029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i="1" dirty="0">
                <a:solidFill>
                  <a:srgbClr val="1FB8C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does a successful project look like?</a:t>
            </a:r>
            <a:endParaRPr lang="en-US" sz="2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74320"/>
            <a:ext cx="64008" cy="4572000"/>
          </a:xfrm>
          <a:prstGeom prst="rect">
            <a:avLst/>
          </a:prstGeom>
          <a:solidFill>
            <a:srgbClr val="0A7EA4"/>
          </a:solidFill>
          <a:ln w="12700">
            <a:solidFill>
              <a:srgbClr val="0A7EA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274320" y="182880"/>
            <a:ext cx="8595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D1B2A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Example Dissertation Titles</a:t>
            </a:r>
            <a:endParaRPr lang="en-US" sz="3000" b="1" dirty="0">
              <a:latin typeface="Trebuchet M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274320" y="914400"/>
            <a:ext cx="4160520" cy="685800"/>
          </a:xfrm>
          <a:prstGeom prst="rect">
            <a:avLst/>
          </a:prstGeom>
          <a:solidFill>
            <a:srgbClr val="DDEAF4"/>
          </a:solidFill>
          <a:ln w="12700">
            <a:solidFill>
              <a:srgbClr val="C8D8E8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5" name="Shape 3"/>
          <p:cNvSpPr/>
          <p:nvPr/>
        </p:nvSpPr>
        <p:spPr>
          <a:xfrm>
            <a:off x="274320" y="914400"/>
            <a:ext cx="54864" cy="685800"/>
          </a:xfrm>
          <a:prstGeom prst="rect">
            <a:avLst/>
          </a:prstGeom>
          <a:solidFill>
            <a:srgbClr val="0A7EA4"/>
          </a:solidFill>
          <a:ln w="12700">
            <a:solidFill>
              <a:srgbClr val="0A7EA4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6" name="Text 4"/>
          <p:cNvSpPr/>
          <p:nvPr/>
        </p:nvSpPr>
        <p:spPr>
          <a:xfrm>
            <a:off x="457200" y="914400"/>
            <a:ext cx="391363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0D1B2A"/>
                </a:solidFill>
                <a:latin typeface="Trebuchet MS"/>
                <a:ea typeface="Calibri" pitchFamily="34" charset="-122"/>
                <a:cs typeface="Calibri" pitchFamily="34" charset="-120"/>
              </a:rPr>
              <a:t>Psychological Profiling of Cybercriminals: Motivational and Behavioural Patterns</a:t>
            </a:r>
            <a:endParaRPr lang="en-US" sz="1400" dirty="0">
              <a:latin typeface="Trebuchet M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274320" y="1728216"/>
            <a:ext cx="4160520" cy="685800"/>
          </a:xfrm>
          <a:prstGeom prst="rect">
            <a:avLst/>
          </a:prstGeom>
          <a:solidFill>
            <a:srgbClr val="F4F8FB"/>
          </a:solidFill>
          <a:ln w="12700">
            <a:solidFill>
              <a:srgbClr val="C8D8E8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8" name="Shape 6"/>
          <p:cNvSpPr/>
          <p:nvPr/>
        </p:nvSpPr>
        <p:spPr>
          <a:xfrm>
            <a:off x="274320" y="1728216"/>
            <a:ext cx="54864" cy="685800"/>
          </a:xfrm>
          <a:prstGeom prst="rect">
            <a:avLst/>
          </a:prstGeom>
          <a:solidFill>
            <a:srgbClr val="0A7EA4"/>
          </a:solidFill>
          <a:ln w="12700">
            <a:solidFill>
              <a:srgbClr val="0A7EA4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9" name="Text 7"/>
          <p:cNvSpPr/>
          <p:nvPr/>
        </p:nvSpPr>
        <p:spPr>
          <a:xfrm>
            <a:off x="457200" y="1728216"/>
            <a:ext cx="391363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0D1B2A"/>
                </a:solidFill>
                <a:latin typeface="Trebuchet MS"/>
                <a:ea typeface="Calibri" pitchFamily="34" charset="-122"/>
                <a:cs typeface="Calibri" pitchFamily="34" charset="-120"/>
              </a:rPr>
              <a:t>Balancing Compliance and Security: How Global Regulations Influence Ethical Hacking Practices</a:t>
            </a:r>
            <a:endParaRPr lang="en-US" sz="1400" dirty="0">
              <a:latin typeface="Trebuchet M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274320" y="2542032"/>
            <a:ext cx="4160520" cy="685800"/>
          </a:xfrm>
          <a:prstGeom prst="rect">
            <a:avLst/>
          </a:prstGeom>
          <a:solidFill>
            <a:srgbClr val="DDEAF4"/>
          </a:solidFill>
          <a:ln w="12700">
            <a:solidFill>
              <a:srgbClr val="C8D8E8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11" name="Shape 9"/>
          <p:cNvSpPr/>
          <p:nvPr/>
        </p:nvSpPr>
        <p:spPr>
          <a:xfrm>
            <a:off x="274320" y="2542032"/>
            <a:ext cx="54864" cy="685800"/>
          </a:xfrm>
          <a:prstGeom prst="rect">
            <a:avLst/>
          </a:prstGeom>
          <a:solidFill>
            <a:srgbClr val="0A7EA4"/>
          </a:solidFill>
          <a:ln w="12700">
            <a:solidFill>
              <a:srgbClr val="0A7EA4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12" name="Text 10"/>
          <p:cNvSpPr/>
          <p:nvPr/>
        </p:nvSpPr>
        <p:spPr>
          <a:xfrm>
            <a:off x="457200" y="2542032"/>
            <a:ext cx="391363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0D1B2A"/>
                </a:solidFill>
                <a:latin typeface="Trebuchet MS"/>
                <a:ea typeface="Calibri" pitchFamily="34" charset="-122"/>
                <a:cs typeface="Calibri" pitchFamily="34" charset="-120"/>
              </a:rPr>
              <a:t>The Usage and Efficiency of Digital Forensics in the Automotive Industry</a:t>
            </a:r>
            <a:endParaRPr lang="en-US" sz="1400" dirty="0">
              <a:latin typeface="Trebuchet M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274320" y="3355848"/>
            <a:ext cx="4160520" cy="685800"/>
          </a:xfrm>
          <a:prstGeom prst="rect">
            <a:avLst/>
          </a:prstGeom>
          <a:solidFill>
            <a:srgbClr val="F4F8FB"/>
          </a:solidFill>
          <a:ln w="12700">
            <a:solidFill>
              <a:srgbClr val="C8D8E8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14" name="Shape 12"/>
          <p:cNvSpPr/>
          <p:nvPr/>
        </p:nvSpPr>
        <p:spPr>
          <a:xfrm>
            <a:off x="274320" y="3355848"/>
            <a:ext cx="54864" cy="685800"/>
          </a:xfrm>
          <a:prstGeom prst="rect">
            <a:avLst/>
          </a:prstGeom>
          <a:solidFill>
            <a:srgbClr val="0A7EA4"/>
          </a:solidFill>
          <a:ln w="12700">
            <a:solidFill>
              <a:srgbClr val="0A7EA4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15" name="Text 13"/>
          <p:cNvSpPr/>
          <p:nvPr/>
        </p:nvSpPr>
        <p:spPr>
          <a:xfrm>
            <a:off x="457200" y="3355848"/>
            <a:ext cx="391363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0D1B2A"/>
                </a:solidFill>
                <a:latin typeface="Trebuchet MS"/>
                <a:ea typeface="Calibri" pitchFamily="34" charset="-122"/>
                <a:cs typeface="Calibri" pitchFamily="34" charset="-120"/>
              </a:rPr>
              <a:t>Russian Disinformation Campaigns and Methods in Social Media</a:t>
            </a:r>
            <a:endParaRPr lang="en-US" sz="1400" dirty="0">
              <a:latin typeface="Trebuchet M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274320" y="4169664"/>
            <a:ext cx="4160520" cy="685800"/>
          </a:xfrm>
          <a:prstGeom prst="rect">
            <a:avLst/>
          </a:prstGeom>
          <a:solidFill>
            <a:srgbClr val="DDEAF4"/>
          </a:solidFill>
          <a:ln w="12700">
            <a:solidFill>
              <a:srgbClr val="C8D8E8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17" name="Shape 15"/>
          <p:cNvSpPr/>
          <p:nvPr/>
        </p:nvSpPr>
        <p:spPr>
          <a:xfrm>
            <a:off x="274320" y="4169664"/>
            <a:ext cx="54864" cy="685800"/>
          </a:xfrm>
          <a:prstGeom prst="rect">
            <a:avLst/>
          </a:prstGeom>
          <a:solidFill>
            <a:srgbClr val="0A7EA4"/>
          </a:solidFill>
          <a:ln w="12700">
            <a:solidFill>
              <a:srgbClr val="0A7EA4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18" name="Text 16"/>
          <p:cNvSpPr/>
          <p:nvPr/>
        </p:nvSpPr>
        <p:spPr>
          <a:xfrm>
            <a:off x="457200" y="4169664"/>
            <a:ext cx="391363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0D1B2A"/>
                </a:solidFill>
                <a:latin typeface="Trebuchet MS"/>
                <a:ea typeface="Calibri" pitchFamily="34" charset="-122"/>
                <a:cs typeface="Calibri" pitchFamily="34" charset="-120"/>
              </a:rPr>
              <a:t>Post-Quantum Cryptography: Assessing the Future of Encryption in a Quantum World</a:t>
            </a:r>
            <a:endParaRPr lang="en-US" sz="1400" dirty="0">
              <a:latin typeface="Trebuchet MS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4709160" y="914400"/>
            <a:ext cx="4160520" cy="685800"/>
          </a:xfrm>
          <a:prstGeom prst="rect">
            <a:avLst/>
          </a:prstGeom>
          <a:solidFill>
            <a:srgbClr val="DDEAF4"/>
          </a:solidFill>
          <a:ln w="12700">
            <a:solidFill>
              <a:srgbClr val="C8D8E8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20" name="Shape 18"/>
          <p:cNvSpPr/>
          <p:nvPr/>
        </p:nvSpPr>
        <p:spPr>
          <a:xfrm>
            <a:off x="4709160" y="914400"/>
            <a:ext cx="54864" cy="685800"/>
          </a:xfrm>
          <a:prstGeom prst="rect">
            <a:avLst/>
          </a:prstGeom>
          <a:solidFill>
            <a:srgbClr val="0A7EA4"/>
          </a:solidFill>
          <a:ln w="12700">
            <a:solidFill>
              <a:srgbClr val="0A7EA4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21" name="Text 19"/>
          <p:cNvSpPr/>
          <p:nvPr/>
        </p:nvSpPr>
        <p:spPr>
          <a:xfrm>
            <a:off x="4892040" y="914400"/>
            <a:ext cx="391363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0D1B2A"/>
                </a:solidFill>
                <a:latin typeface="Trebuchet MS"/>
                <a:ea typeface="Calibri" pitchFamily="34" charset="-122"/>
                <a:cs typeface="Calibri" pitchFamily="34" charset="-120"/>
              </a:rPr>
              <a:t>"Humans are the Weakest Link": Examining the Shortcomings of Security Awareness Training</a:t>
            </a:r>
            <a:endParaRPr lang="en-US" sz="1400" dirty="0">
              <a:latin typeface="Trebuchet MS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4709160" y="1728216"/>
            <a:ext cx="4160520" cy="685800"/>
          </a:xfrm>
          <a:prstGeom prst="rect">
            <a:avLst/>
          </a:prstGeom>
          <a:solidFill>
            <a:srgbClr val="F4F8FB"/>
          </a:solidFill>
          <a:ln w="12700">
            <a:solidFill>
              <a:srgbClr val="C8D8E8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23" name="Shape 21"/>
          <p:cNvSpPr/>
          <p:nvPr/>
        </p:nvSpPr>
        <p:spPr>
          <a:xfrm>
            <a:off x="4709160" y="1728216"/>
            <a:ext cx="54864" cy="685800"/>
          </a:xfrm>
          <a:prstGeom prst="rect">
            <a:avLst/>
          </a:prstGeom>
          <a:solidFill>
            <a:srgbClr val="0A7EA4"/>
          </a:solidFill>
          <a:ln w="12700">
            <a:solidFill>
              <a:srgbClr val="0A7EA4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24" name="Text 22"/>
          <p:cNvSpPr/>
          <p:nvPr/>
        </p:nvSpPr>
        <p:spPr>
          <a:xfrm>
            <a:off x="4892040" y="1728216"/>
            <a:ext cx="391363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0D1B2A"/>
                </a:solidFill>
                <a:latin typeface="Trebuchet MS"/>
                <a:ea typeface="Calibri" pitchFamily="34" charset="-122"/>
                <a:cs typeface="Calibri" pitchFamily="34" charset="-120"/>
              </a:rPr>
              <a:t>Social Engineering Vulnerabilities in Remote Work Environments: Challenges and Mitigation</a:t>
            </a:r>
            <a:endParaRPr lang="en-US" sz="1400" dirty="0">
              <a:latin typeface="Trebuchet MS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4709160" y="2542032"/>
            <a:ext cx="4160520" cy="685800"/>
          </a:xfrm>
          <a:prstGeom prst="rect">
            <a:avLst/>
          </a:prstGeom>
          <a:solidFill>
            <a:srgbClr val="DDEAF4"/>
          </a:solidFill>
          <a:ln w="12700">
            <a:solidFill>
              <a:srgbClr val="C8D8E8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26" name="Shape 24"/>
          <p:cNvSpPr/>
          <p:nvPr/>
        </p:nvSpPr>
        <p:spPr>
          <a:xfrm>
            <a:off x="4709160" y="2542032"/>
            <a:ext cx="54864" cy="685800"/>
          </a:xfrm>
          <a:prstGeom prst="rect">
            <a:avLst/>
          </a:prstGeom>
          <a:solidFill>
            <a:srgbClr val="0A7EA4"/>
          </a:solidFill>
          <a:ln w="12700">
            <a:solidFill>
              <a:srgbClr val="0A7EA4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27" name="Text 25"/>
          <p:cNvSpPr/>
          <p:nvPr/>
        </p:nvSpPr>
        <p:spPr>
          <a:xfrm>
            <a:off x="4892040" y="2542032"/>
            <a:ext cx="391363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0D1B2A"/>
                </a:solidFill>
                <a:latin typeface="Trebuchet MS"/>
                <a:ea typeface="Calibri" pitchFamily="34" charset="-122"/>
                <a:cs typeface="Calibri" pitchFamily="34" charset="-120"/>
              </a:rPr>
              <a:t>An Evaluation of AI in Operating System Security: Implications, Threats, and Mitigation</a:t>
            </a:r>
            <a:endParaRPr lang="en-US" sz="1400" dirty="0">
              <a:latin typeface="Trebuchet MS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4709160" y="3355848"/>
            <a:ext cx="4160520" cy="685800"/>
          </a:xfrm>
          <a:prstGeom prst="rect">
            <a:avLst/>
          </a:prstGeom>
          <a:solidFill>
            <a:srgbClr val="F4F8FB"/>
          </a:solidFill>
          <a:ln w="12700">
            <a:solidFill>
              <a:srgbClr val="C8D8E8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29" name="Shape 27"/>
          <p:cNvSpPr/>
          <p:nvPr/>
        </p:nvSpPr>
        <p:spPr>
          <a:xfrm>
            <a:off x="4709160" y="3355848"/>
            <a:ext cx="54864" cy="685800"/>
          </a:xfrm>
          <a:prstGeom prst="rect">
            <a:avLst/>
          </a:prstGeom>
          <a:solidFill>
            <a:srgbClr val="0A7EA4"/>
          </a:solidFill>
          <a:ln w="12700">
            <a:solidFill>
              <a:srgbClr val="0A7EA4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30" name="Text 28"/>
          <p:cNvSpPr/>
          <p:nvPr/>
        </p:nvSpPr>
        <p:spPr>
          <a:xfrm>
            <a:off x="4892040" y="3355848"/>
            <a:ext cx="391363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0D1B2A"/>
                </a:solidFill>
                <a:latin typeface="Trebuchet MS"/>
                <a:ea typeface="Calibri" pitchFamily="34" charset="-122"/>
                <a:cs typeface="Calibri" pitchFamily="34" charset="-120"/>
              </a:rPr>
              <a:t>Domestic Abuse in the Digital Age</a:t>
            </a:r>
            <a:endParaRPr lang="en-US" sz="1400" dirty="0">
              <a:latin typeface="Trebuchet MS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4709160" y="4169664"/>
            <a:ext cx="4160520" cy="685800"/>
          </a:xfrm>
          <a:prstGeom prst="rect">
            <a:avLst/>
          </a:prstGeom>
          <a:solidFill>
            <a:srgbClr val="DDEAF4"/>
          </a:solidFill>
          <a:ln w="12700">
            <a:solidFill>
              <a:srgbClr val="C8D8E8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32" name="Shape 30"/>
          <p:cNvSpPr/>
          <p:nvPr/>
        </p:nvSpPr>
        <p:spPr>
          <a:xfrm>
            <a:off x="4709160" y="4169664"/>
            <a:ext cx="54864" cy="685800"/>
          </a:xfrm>
          <a:prstGeom prst="rect">
            <a:avLst/>
          </a:prstGeom>
          <a:solidFill>
            <a:srgbClr val="0A7EA4"/>
          </a:solidFill>
          <a:ln w="12700">
            <a:solidFill>
              <a:srgbClr val="0A7EA4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33" name="Text 31"/>
          <p:cNvSpPr/>
          <p:nvPr/>
        </p:nvSpPr>
        <p:spPr>
          <a:xfrm>
            <a:off x="4892040" y="4169664"/>
            <a:ext cx="391363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0D1B2A"/>
                </a:solidFill>
                <a:latin typeface="Trebuchet MS"/>
                <a:ea typeface="Calibri" pitchFamily="34" charset="-122"/>
                <a:cs typeface="Calibri" pitchFamily="34" charset="-120"/>
              </a:rPr>
              <a:t>Vehicle-to-Everything Communication Threats and the Future of Intelligent Transportation</a:t>
            </a:r>
            <a:endParaRPr lang="en-US" sz="1400" dirty="0">
              <a:latin typeface="Trebuchet MS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74320"/>
            <a:ext cx="64008" cy="4572000"/>
          </a:xfrm>
          <a:prstGeom prst="rect">
            <a:avLst/>
          </a:prstGeom>
          <a:solidFill>
            <a:srgbClr val="0A7EA4"/>
          </a:solidFill>
          <a:ln w="12700">
            <a:solidFill>
              <a:srgbClr val="0A7EA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274320" y="182880"/>
            <a:ext cx="8595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FFFFF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Example Applied Project Titles</a:t>
            </a:r>
            <a:endParaRPr lang="en-US" sz="3000" b="1" dirty="0">
              <a:latin typeface="Trebuchet M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274320" y="914400"/>
            <a:ext cx="4160520" cy="676656"/>
          </a:xfrm>
          <a:prstGeom prst="rect">
            <a:avLst/>
          </a:prstGeom>
          <a:solidFill>
            <a:srgbClr val="3D5A80"/>
          </a:solidFill>
          <a:ln w="12700">
            <a:solidFill>
              <a:srgbClr val="3D5A80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5" name="Shape 3"/>
          <p:cNvSpPr/>
          <p:nvPr/>
        </p:nvSpPr>
        <p:spPr>
          <a:xfrm>
            <a:off x="274320" y="914400"/>
            <a:ext cx="54864" cy="676656"/>
          </a:xfrm>
          <a:prstGeom prst="rect">
            <a:avLst/>
          </a:prstGeom>
          <a:solidFill>
            <a:srgbClr val="F0A500"/>
          </a:solidFill>
          <a:ln w="12700">
            <a:solidFill>
              <a:srgbClr val="F0A500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6" name="Text 4"/>
          <p:cNvSpPr/>
          <p:nvPr/>
        </p:nvSpPr>
        <p:spPr>
          <a:xfrm>
            <a:off x="457200" y="914400"/>
            <a:ext cx="3913632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F4F8FB"/>
                </a:solidFill>
                <a:latin typeface="Trebuchet MS"/>
                <a:ea typeface="Calibri" pitchFamily="34" charset="-122"/>
                <a:cs typeface="Calibri" pitchFamily="34" charset="-120"/>
              </a:rPr>
              <a:t>TRIST: Container-Based Cyber Range for Industrial Control Systems</a:t>
            </a:r>
            <a:endParaRPr lang="en-US" sz="1400" dirty="0">
              <a:latin typeface="Trebuchet M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274320" y="1719072"/>
            <a:ext cx="4160520" cy="676656"/>
          </a:xfrm>
          <a:prstGeom prst="rect">
            <a:avLst/>
          </a:prstGeom>
          <a:solidFill>
            <a:srgbClr val="3D5A80"/>
          </a:solidFill>
          <a:ln w="12700">
            <a:solidFill>
              <a:srgbClr val="3D5A80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8" name="Shape 6"/>
          <p:cNvSpPr/>
          <p:nvPr/>
        </p:nvSpPr>
        <p:spPr>
          <a:xfrm>
            <a:off x="274320" y="1719072"/>
            <a:ext cx="54864" cy="676656"/>
          </a:xfrm>
          <a:prstGeom prst="rect">
            <a:avLst/>
          </a:prstGeom>
          <a:solidFill>
            <a:srgbClr val="F0A500"/>
          </a:solidFill>
          <a:ln w="12700">
            <a:solidFill>
              <a:srgbClr val="F0A500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9" name="Text 7"/>
          <p:cNvSpPr/>
          <p:nvPr/>
        </p:nvSpPr>
        <p:spPr>
          <a:xfrm>
            <a:off x="457200" y="1719072"/>
            <a:ext cx="3913632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F4F8FB"/>
                </a:solidFill>
                <a:latin typeface="Trebuchet MS"/>
                <a:ea typeface="Calibri" pitchFamily="34" charset="-122"/>
                <a:cs typeface="Calibri" pitchFamily="34" charset="-120"/>
              </a:rPr>
              <a:t>Wingman: LightGBM Browser Extension for Real-Time Phishing Detection</a:t>
            </a:r>
            <a:endParaRPr lang="en-US" sz="1400" dirty="0">
              <a:latin typeface="Trebuchet M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274320" y="2523744"/>
            <a:ext cx="4160520" cy="676656"/>
          </a:xfrm>
          <a:prstGeom prst="rect">
            <a:avLst/>
          </a:prstGeom>
          <a:solidFill>
            <a:srgbClr val="3D5A80"/>
          </a:solidFill>
          <a:ln w="12700">
            <a:solidFill>
              <a:srgbClr val="3D5A80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11" name="Shape 9"/>
          <p:cNvSpPr/>
          <p:nvPr/>
        </p:nvSpPr>
        <p:spPr>
          <a:xfrm>
            <a:off x="274320" y="2523744"/>
            <a:ext cx="54864" cy="676656"/>
          </a:xfrm>
          <a:prstGeom prst="rect">
            <a:avLst/>
          </a:prstGeom>
          <a:solidFill>
            <a:srgbClr val="F0A500"/>
          </a:solidFill>
          <a:ln w="12700">
            <a:solidFill>
              <a:srgbClr val="F0A500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12" name="Text 10"/>
          <p:cNvSpPr/>
          <p:nvPr/>
        </p:nvSpPr>
        <p:spPr>
          <a:xfrm>
            <a:off x="457200" y="2523744"/>
            <a:ext cx="3913632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F4F8FB"/>
                </a:solidFill>
                <a:latin typeface="Trebuchet MS"/>
                <a:ea typeface="Calibri" pitchFamily="34" charset="-122"/>
                <a:cs typeface="Calibri" pitchFamily="34" charset="-120"/>
              </a:rPr>
              <a:t>AIRA: Automated Incident Response Assistant (Phishing)</a:t>
            </a:r>
            <a:endParaRPr lang="en-US" sz="1400" dirty="0">
              <a:latin typeface="Trebuchet M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274320" y="3328416"/>
            <a:ext cx="4160520" cy="676656"/>
          </a:xfrm>
          <a:prstGeom prst="rect">
            <a:avLst/>
          </a:prstGeom>
          <a:solidFill>
            <a:srgbClr val="3D5A80"/>
          </a:solidFill>
          <a:ln w="12700">
            <a:solidFill>
              <a:srgbClr val="3D5A80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14" name="Shape 12"/>
          <p:cNvSpPr/>
          <p:nvPr/>
        </p:nvSpPr>
        <p:spPr>
          <a:xfrm>
            <a:off x="274320" y="3328416"/>
            <a:ext cx="54864" cy="676656"/>
          </a:xfrm>
          <a:prstGeom prst="rect">
            <a:avLst/>
          </a:prstGeom>
          <a:solidFill>
            <a:srgbClr val="F0A500"/>
          </a:solidFill>
          <a:ln w="12700">
            <a:solidFill>
              <a:srgbClr val="F0A500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15" name="Text 13"/>
          <p:cNvSpPr/>
          <p:nvPr/>
        </p:nvSpPr>
        <p:spPr>
          <a:xfrm>
            <a:off x="457200" y="3328416"/>
            <a:ext cx="3913632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F4F8FB"/>
                </a:solidFill>
                <a:latin typeface="Trebuchet MS"/>
                <a:ea typeface="Calibri" pitchFamily="34" charset="-122"/>
                <a:cs typeface="Calibri" pitchFamily="34" charset="-120"/>
              </a:rPr>
              <a:t>Automotive sECUrity: Hybrid IDS for the Controller Area Network</a:t>
            </a:r>
            <a:endParaRPr lang="en-US" sz="1400" dirty="0">
              <a:latin typeface="Trebuchet M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274320" y="4133088"/>
            <a:ext cx="4160520" cy="676656"/>
          </a:xfrm>
          <a:prstGeom prst="rect">
            <a:avLst/>
          </a:prstGeom>
          <a:solidFill>
            <a:srgbClr val="3D5A80"/>
          </a:solidFill>
          <a:ln w="12700">
            <a:solidFill>
              <a:srgbClr val="3D5A80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17" name="Shape 15"/>
          <p:cNvSpPr/>
          <p:nvPr/>
        </p:nvSpPr>
        <p:spPr>
          <a:xfrm>
            <a:off x="274320" y="4133088"/>
            <a:ext cx="54864" cy="676656"/>
          </a:xfrm>
          <a:prstGeom prst="rect">
            <a:avLst/>
          </a:prstGeom>
          <a:solidFill>
            <a:srgbClr val="F0A500"/>
          </a:solidFill>
          <a:ln w="12700">
            <a:solidFill>
              <a:srgbClr val="F0A500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18" name="Text 16"/>
          <p:cNvSpPr/>
          <p:nvPr/>
        </p:nvSpPr>
        <p:spPr>
          <a:xfrm>
            <a:off x="457200" y="4133088"/>
            <a:ext cx="3913632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F4F8FB"/>
                </a:solidFill>
                <a:latin typeface="Trebuchet MS"/>
                <a:ea typeface="Calibri" pitchFamily="34" charset="-122"/>
                <a:cs typeface="Calibri" pitchFamily="34" charset="-120"/>
              </a:rPr>
              <a:t>OSSISTANT: Automating and Evidencing OSINT Tasks for Criminal Investigations</a:t>
            </a:r>
            <a:endParaRPr lang="en-US" sz="1400" dirty="0">
              <a:latin typeface="Trebuchet MS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4709160" y="914400"/>
            <a:ext cx="4160520" cy="676656"/>
          </a:xfrm>
          <a:prstGeom prst="rect">
            <a:avLst/>
          </a:prstGeom>
          <a:solidFill>
            <a:srgbClr val="3D5A80"/>
          </a:solidFill>
          <a:ln w="12700">
            <a:solidFill>
              <a:srgbClr val="3D5A80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20" name="Shape 18"/>
          <p:cNvSpPr/>
          <p:nvPr/>
        </p:nvSpPr>
        <p:spPr>
          <a:xfrm>
            <a:off x="4709160" y="914400"/>
            <a:ext cx="54864" cy="676656"/>
          </a:xfrm>
          <a:prstGeom prst="rect">
            <a:avLst/>
          </a:prstGeom>
          <a:solidFill>
            <a:srgbClr val="F0A500"/>
          </a:solidFill>
          <a:ln w="12700">
            <a:solidFill>
              <a:srgbClr val="F0A500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21" name="Text 19"/>
          <p:cNvSpPr/>
          <p:nvPr/>
        </p:nvSpPr>
        <p:spPr>
          <a:xfrm>
            <a:off x="4892040" y="914400"/>
            <a:ext cx="3913632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F4F8FB"/>
                </a:solidFill>
                <a:latin typeface="Trebuchet MS"/>
                <a:ea typeface="Calibri" pitchFamily="34" charset="-122"/>
                <a:cs typeface="Calibri" pitchFamily="34" charset="-120"/>
              </a:rPr>
              <a:t>Xtreme Forensics: Digital Forensic Analysis Framework for the Flipper Zero</a:t>
            </a:r>
            <a:endParaRPr lang="en-US" sz="1400" dirty="0">
              <a:latin typeface="Trebuchet MS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4709160" y="1719072"/>
            <a:ext cx="4160520" cy="676656"/>
          </a:xfrm>
          <a:prstGeom prst="rect">
            <a:avLst/>
          </a:prstGeom>
          <a:solidFill>
            <a:srgbClr val="3D5A80"/>
          </a:solidFill>
          <a:ln w="12700">
            <a:solidFill>
              <a:srgbClr val="3D5A80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23" name="Shape 21"/>
          <p:cNvSpPr/>
          <p:nvPr/>
        </p:nvSpPr>
        <p:spPr>
          <a:xfrm>
            <a:off x="4709160" y="1719072"/>
            <a:ext cx="54864" cy="676656"/>
          </a:xfrm>
          <a:prstGeom prst="rect">
            <a:avLst/>
          </a:prstGeom>
          <a:solidFill>
            <a:srgbClr val="F0A500"/>
          </a:solidFill>
          <a:ln w="12700">
            <a:solidFill>
              <a:srgbClr val="F0A500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24" name="Text 22"/>
          <p:cNvSpPr/>
          <p:nvPr/>
        </p:nvSpPr>
        <p:spPr>
          <a:xfrm>
            <a:off x="4892040" y="1719072"/>
            <a:ext cx="3913632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F4F8FB"/>
                </a:solidFill>
                <a:latin typeface="Trebuchet MS"/>
                <a:ea typeface="Calibri" pitchFamily="34" charset="-122"/>
                <a:cs typeface="Calibri" pitchFamily="34" charset="-120"/>
              </a:rPr>
              <a:t>Self-Adaptive Containers with Automated Containment and Rollback Mechanisms</a:t>
            </a:r>
            <a:endParaRPr lang="en-US" sz="1400" dirty="0">
              <a:latin typeface="Trebuchet MS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4709160" y="2523744"/>
            <a:ext cx="4160520" cy="676656"/>
          </a:xfrm>
          <a:prstGeom prst="rect">
            <a:avLst/>
          </a:prstGeom>
          <a:solidFill>
            <a:srgbClr val="3D5A80"/>
          </a:solidFill>
          <a:ln w="12700">
            <a:solidFill>
              <a:srgbClr val="3D5A80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26" name="Shape 24"/>
          <p:cNvSpPr/>
          <p:nvPr/>
        </p:nvSpPr>
        <p:spPr>
          <a:xfrm>
            <a:off x="4709160" y="2523744"/>
            <a:ext cx="54864" cy="676656"/>
          </a:xfrm>
          <a:prstGeom prst="rect">
            <a:avLst/>
          </a:prstGeom>
          <a:solidFill>
            <a:srgbClr val="F0A500"/>
          </a:solidFill>
          <a:ln w="12700">
            <a:solidFill>
              <a:srgbClr val="F0A500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27" name="Text 25"/>
          <p:cNvSpPr/>
          <p:nvPr/>
        </p:nvSpPr>
        <p:spPr>
          <a:xfrm>
            <a:off x="4892040" y="2523744"/>
            <a:ext cx="3913632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F4F8FB"/>
                </a:solidFill>
                <a:latin typeface="Trebuchet MS"/>
                <a:ea typeface="Calibri" pitchFamily="34" charset="-122"/>
                <a:cs typeface="Calibri" pitchFamily="34" charset="-120"/>
              </a:rPr>
              <a:t>Build and Implement Honeypots to Investigate Emerging Attacker Techniques</a:t>
            </a:r>
            <a:endParaRPr lang="en-US" sz="1400" dirty="0">
              <a:latin typeface="Trebuchet MS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4709160" y="3328416"/>
            <a:ext cx="4160520" cy="676656"/>
          </a:xfrm>
          <a:prstGeom prst="rect">
            <a:avLst/>
          </a:prstGeom>
          <a:solidFill>
            <a:srgbClr val="3D5A80"/>
          </a:solidFill>
          <a:ln w="12700">
            <a:solidFill>
              <a:srgbClr val="3D5A80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29" name="Shape 27"/>
          <p:cNvSpPr/>
          <p:nvPr/>
        </p:nvSpPr>
        <p:spPr>
          <a:xfrm>
            <a:off x="4709160" y="3328416"/>
            <a:ext cx="54864" cy="676656"/>
          </a:xfrm>
          <a:prstGeom prst="rect">
            <a:avLst/>
          </a:prstGeom>
          <a:solidFill>
            <a:srgbClr val="F0A500"/>
          </a:solidFill>
          <a:ln w="12700">
            <a:solidFill>
              <a:srgbClr val="F0A500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30" name="Text 28"/>
          <p:cNvSpPr/>
          <p:nvPr/>
        </p:nvSpPr>
        <p:spPr>
          <a:xfrm>
            <a:off x="4892040" y="3328416"/>
            <a:ext cx="3913632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F4F8FB"/>
                </a:solidFill>
                <a:latin typeface="Trebuchet MS"/>
                <a:ea typeface="Calibri" pitchFamily="34" charset="-122"/>
                <a:cs typeface="Calibri" pitchFamily="34" charset="-120"/>
              </a:rPr>
              <a:t>Automating Security Testing in DevOps: A Configurable Script Generation Tool</a:t>
            </a:r>
            <a:endParaRPr lang="en-US" sz="1400" dirty="0">
              <a:latin typeface="Trebuchet MS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4709160" y="4133088"/>
            <a:ext cx="4160520" cy="676656"/>
          </a:xfrm>
          <a:prstGeom prst="rect">
            <a:avLst/>
          </a:prstGeom>
          <a:solidFill>
            <a:srgbClr val="3D5A80"/>
          </a:solidFill>
          <a:ln w="12700">
            <a:solidFill>
              <a:srgbClr val="3D5A80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32" name="Shape 30"/>
          <p:cNvSpPr/>
          <p:nvPr/>
        </p:nvSpPr>
        <p:spPr>
          <a:xfrm>
            <a:off x="4709160" y="4133088"/>
            <a:ext cx="54864" cy="676656"/>
          </a:xfrm>
          <a:prstGeom prst="rect">
            <a:avLst/>
          </a:prstGeom>
          <a:solidFill>
            <a:srgbClr val="F0A500"/>
          </a:solidFill>
          <a:ln w="12700">
            <a:solidFill>
              <a:srgbClr val="F0A500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33" name="Text 31"/>
          <p:cNvSpPr/>
          <p:nvPr/>
        </p:nvSpPr>
        <p:spPr>
          <a:xfrm>
            <a:off x="4892040" y="4133088"/>
            <a:ext cx="3913632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F4F8FB"/>
                </a:solidFill>
                <a:latin typeface="Trebuchet MS"/>
                <a:ea typeface="Calibri" pitchFamily="34" charset="-122"/>
                <a:cs typeface="Calibri" pitchFamily="34" charset="-120"/>
              </a:rPr>
              <a:t>Penetration Testing Onboarding Tool for SMEs</a:t>
            </a:r>
            <a:endParaRPr lang="en-US" sz="1400" dirty="0">
              <a:latin typeface="Trebuchet MS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0">
            <a:extLst>
              <a:ext uri="{FF2B5EF4-FFF2-40B4-BE49-F238E27FC236}">
                <a16:creationId xmlns:a16="http://schemas.microsoft.com/office/drawing/2014/main" id="{F397344F-E005-EAF2-D54D-D6F3EF2CE388}"/>
              </a:ext>
            </a:extLst>
          </p:cNvPr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65E7C"/>
          </a:solidFill>
          <a:ln w="12700">
            <a:solidFill>
              <a:srgbClr val="065E7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0" name="Shape 1">
            <a:extLst>
              <a:ext uri="{FF2B5EF4-FFF2-40B4-BE49-F238E27FC236}">
                <a16:creationId xmlns:a16="http://schemas.microsoft.com/office/drawing/2014/main" id="{A853F2FE-1F2A-DFF5-5C46-05FCF775074B}"/>
              </a:ext>
            </a:extLst>
          </p:cNvPr>
          <p:cNvSpPr/>
          <p:nvPr/>
        </p:nvSpPr>
        <p:spPr>
          <a:xfrm>
            <a:off x="0" y="4560971"/>
            <a:ext cx="9144000" cy="571500"/>
          </a:xfrm>
          <a:prstGeom prst="rect">
            <a:avLst/>
          </a:prstGeom>
          <a:solidFill>
            <a:srgbClr val="0A1520"/>
          </a:solidFill>
          <a:ln w="12700">
            <a:solidFill>
              <a:srgbClr val="0A1520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41" name="Text 2">
            <a:extLst>
              <a:ext uri="{FF2B5EF4-FFF2-40B4-BE49-F238E27FC236}">
                <a16:creationId xmlns:a16="http://schemas.microsoft.com/office/drawing/2014/main" id="{A1055D32-4438-9D3A-1835-CBA613D31290}"/>
              </a:ext>
            </a:extLst>
          </p:cNvPr>
          <p:cNvSpPr/>
          <p:nvPr/>
        </p:nvSpPr>
        <p:spPr>
          <a:xfrm>
            <a:off x="457200" y="133531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Before You Leave Today</a:t>
            </a:r>
            <a:endParaRPr lang="en-US" sz="3000" b="1" dirty="0">
              <a:latin typeface="Trebuchet MS"/>
            </a:endParaRPr>
          </a:p>
        </p:txBody>
      </p:sp>
      <p:sp>
        <p:nvSpPr>
          <p:cNvPr id="42" name="Shape 3">
            <a:extLst>
              <a:ext uri="{FF2B5EF4-FFF2-40B4-BE49-F238E27FC236}">
                <a16:creationId xmlns:a16="http://schemas.microsoft.com/office/drawing/2014/main" id="{52CDDFAA-AE9C-B852-405D-A39F52190416}"/>
              </a:ext>
            </a:extLst>
          </p:cNvPr>
          <p:cNvSpPr/>
          <p:nvPr/>
        </p:nvSpPr>
        <p:spPr>
          <a:xfrm>
            <a:off x="457200" y="1371600"/>
            <a:ext cx="475488" cy="502920"/>
          </a:xfrm>
          <a:prstGeom prst="rect">
            <a:avLst/>
          </a:prstGeom>
          <a:solidFill>
            <a:srgbClr val="0A7EA4"/>
          </a:solidFill>
          <a:ln w="12700">
            <a:solidFill>
              <a:srgbClr val="0A7EA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3" name="Text 4">
            <a:extLst>
              <a:ext uri="{FF2B5EF4-FFF2-40B4-BE49-F238E27FC236}">
                <a16:creationId xmlns:a16="http://schemas.microsoft.com/office/drawing/2014/main" id="{84F9C877-C1AA-93E0-4E98-A3E8D2A0831E}"/>
              </a:ext>
            </a:extLst>
          </p:cNvPr>
          <p:cNvSpPr/>
          <p:nvPr/>
        </p:nvSpPr>
        <p:spPr>
          <a:xfrm>
            <a:off x="457200" y="1371600"/>
            <a:ext cx="47548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1</a:t>
            </a:r>
            <a:endParaRPr lang="en-US" dirty="0">
              <a:latin typeface="Trebuchet MS"/>
            </a:endParaRPr>
          </a:p>
        </p:txBody>
      </p:sp>
      <p:sp>
        <p:nvSpPr>
          <p:cNvPr id="44" name="Text 5">
            <a:extLst>
              <a:ext uri="{FF2B5EF4-FFF2-40B4-BE49-F238E27FC236}">
                <a16:creationId xmlns:a16="http://schemas.microsoft.com/office/drawing/2014/main" id="{C3A5AB82-7C2E-D6FB-C947-76F8646F32DA}"/>
              </a:ext>
            </a:extLst>
          </p:cNvPr>
          <p:cNvSpPr/>
          <p:nvPr/>
        </p:nvSpPr>
        <p:spPr>
          <a:xfrm>
            <a:off x="1078992" y="1399032"/>
            <a:ext cx="7589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F4F8FB"/>
                </a:solidFill>
                <a:latin typeface="Trebuchet MS"/>
                <a:ea typeface="Calibri" pitchFamily="34" charset="-122"/>
                <a:cs typeface="Calibri" pitchFamily="34" charset="-120"/>
              </a:rPr>
              <a:t>Visit cybok.org — browse the Knowledge Areas and identify what interests you.</a:t>
            </a:r>
            <a:endParaRPr lang="en-US" sz="1400" dirty="0">
              <a:latin typeface="Trebuchet MS"/>
            </a:endParaRPr>
          </a:p>
        </p:txBody>
      </p:sp>
      <p:sp>
        <p:nvSpPr>
          <p:cNvPr id="45" name="Shape 6">
            <a:extLst>
              <a:ext uri="{FF2B5EF4-FFF2-40B4-BE49-F238E27FC236}">
                <a16:creationId xmlns:a16="http://schemas.microsoft.com/office/drawing/2014/main" id="{D94E9403-F610-4CBF-074C-EE4A088CF7E4}"/>
              </a:ext>
            </a:extLst>
          </p:cNvPr>
          <p:cNvSpPr/>
          <p:nvPr/>
        </p:nvSpPr>
        <p:spPr>
          <a:xfrm>
            <a:off x="457200" y="1993392"/>
            <a:ext cx="475488" cy="502920"/>
          </a:xfrm>
          <a:prstGeom prst="rect">
            <a:avLst/>
          </a:prstGeom>
          <a:solidFill>
            <a:srgbClr val="0A7EA4"/>
          </a:solidFill>
          <a:ln w="12700">
            <a:solidFill>
              <a:srgbClr val="0A7EA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6" name="Text 7">
            <a:extLst>
              <a:ext uri="{FF2B5EF4-FFF2-40B4-BE49-F238E27FC236}">
                <a16:creationId xmlns:a16="http://schemas.microsoft.com/office/drawing/2014/main" id="{DAD19997-EF82-660C-FD74-D62411DD9B17}"/>
              </a:ext>
            </a:extLst>
          </p:cNvPr>
          <p:cNvSpPr/>
          <p:nvPr/>
        </p:nvSpPr>
        <p:spPr>
          <a:xfrm>
            <a:off x="457200" y="1993392"/>
            <a:ext cx="47548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2</a:t>
            </a:r>
            <a:endParaRPr lang="en-US" dirty="0">
              <a:latin typeface="Trebuchet MS"/>
            </a:endParaRPr>
          </a:p>
        </p:txBody>
      </p:sp>
      <p:sp>
        <p:nvSpPr>
          <p:cNvPr id="47" name="Text 8">
            <a:extLst>
              <a:ext uri="{FF2B5EF4-FFF2-40B4-BE49-F238E27FC236}">
                <a16:creationId xmlns:a16="http://schemas.microsoft.com/office/drawing/2014/main" id="{98771601-F3A0-95C3-BBEF-D6DDAF2E0FD2}"/>
              </a:ext>
            </a:extLst>
          </p:cNvPr>
          <p:cNvSpPr/>
          <p:nvPr/>
        </p:nvSpPr>
        <p:spPr>
          <a:xfrm>
            <a:off x="1078992" y="2020824"/>
            <a:ext cx="7589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00" dirty="0">
                <a:solidFill>
                  <a:srgbClr val="F4F8FB"/>
                </a:solidFill>
                <a:latin typeface="Trebuchet MS"/>
                <a:ea typeface="Calibri" pitchFamily="34" charset="-122"/>
                <a:cs typeface="Calibri" pitchFamily="34" charset="-120"/>
              </a:rPr>
              <a:t>Browse past first-class projects on the UWE Library site (link in slide notes or QR code).</a:t>
            </a:r>
            <a:endParaRPr lang="en-US" sz="1400" dirty="0">
              <a:latin typeface="Trebuchet MS"/>
            </a:endParaRPr>
          </a:p>
        </p:txBody>
      </p:sp>
      <p:sp>
        <p:nvSpPr>
          <p:cNvPr id="48" name="Shape 9">
            <a:extLst>
              <a:ext uri="{FF2B5EF4-FFF2-40B4-BE49-F238E27FC236}">
                <a16:creationId xmlns:a16="http://schemas.microsoft.com/office/drawing/2014/main" id="{EEDBF470-1310-B210-A5EC-2C2E688EC338}"/>
              </a:ext>
            </a:extLst>
          </p:cNvPr>
          <p:cNvSpPr/>
          <p:nvPr/>
        </p:nvSpPr>
        <p:spPr>
          <a:xfrm>
            <a:off x="457200" y="2615184"/>
            <a:ext cx="475488" cy="502920"/>
          </a:xfrm>
          <a:prstGeom prst="rect">
            <a:avLst/>
          </a:prstGeom>
          <a:solidFill>
            <a:srgbClr val="0A7EA4"/>
          </a:solidFill>
          <a:ln w="12700">
            <a:solidFill>
              <a:srgbClr val="0A7EA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9" name="Text 10">
            <a:extLst>
              <a:ext uri="{FF2B5EF4-FFF2-40B4-BE49-F238E27FC236}">
                <a16:creationId xmlns:a16="http://schemas.microsoft.com/office/drawing/2014/main" id="{BB95F324-A8DE-9469-9D2D-739F55E91B21}"/>
              </a:ext>
            </a:extLst>
          </p:cNvPr>
          <p:cNvSpPr/>
          <p:nvPr/>
        </p:nvSpPr>
        <p:spPr>
          <a:xfrm>
            <a:off x="457200" y="2615184"/>
            <a:ext cx="47548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3</a:t>
            </a:r>
            <a:endParaRPr lang="en-US" dirty="0">
              <a:latin typeface="Trebuchet MS"/>
            </a:endParaRPr>
          </a:p>
        </p:txBody>
      </p:sp>
      <p:sp>
        <p:nvSpPr>
          <p:cNvPr id="50" name="Text 11">
            <a:extLst>
              <a:ext uri="{FF2B5EF4-FFF2-40B4-BE49-F238E27FC236}">
                <a16:creationId xmlns:a16="http://schemas.microsoft.com/office/drawing/2014/main" id="{A877BE61-10F2-6E23-ABAC-2FC58D31CE49}"/>
              </a:ext>
            </a:extLst>
          </p:cNvPr>
          <p:cNvSpPr/>
          <p:nvPr/>
        </p:nvSpPr>
        <p:spPr>
          <a:xfrm>
            <a:off x="1078992" y="2642616"/>
            <a:ext cx="7589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00">
                <a:solidFill>
                  <a:srgbClr val="F4F8FB"/>
                </a:solidFill>
                <a:latin typeface="Trebuchet MS"/>
                <a:ea typeface="Calibri" pitchFamily="34" charset="-122"/>
                <a:cs typeface="Calibri" pitchFamily="34" charset="-120"/>
              </a:rPr>
              <a:t>Search Google Scholar for 3 potential topics. Can you find papers? Good. Can you not? Pick a different topic.</a:t>
            </a:r>
            <a:endParaRPr lang="en-US" sz="1400" dirty="0">
              <a:latin typeface="Trebuchet MS"/>
            </a:endParaRPr>
          </a:p>
        </p:txBody>
      </p:sp>
      <p:sp>
        <p:nvSpPr>
          <p:cNvPr id="51" name="Shape 12">
            <a:extLst>
              <a:ext uri="{FF2B5EF4-FFF2-40B4-BE49-F238E27FC236}">
                <a16:creationId xmlns:a16="http://schemas.microsoft.com/office/drawing/2014/main" id="{D38E8BE2-2917-7A6C-57E3-E87D42658A90}"/>
              </a:ext>
            </a:extLst>
          </p:cNvPr>
          <p:cNvSpPr/>
          <p:nvPr/>
        </p:nvSpPr>
        <p:spPr>
          <a:xfrm>
            <a:off x="457200" y="3236976"/>
            <a:ext cx="475488" cy="502920"/>
          </a:xfrm>
          <a:prstGeom prst="rect">
            <a:avLst/>
          </a:prstGeom>
          <a:solidFill>
            <a:srgbClr val="0A7EA4"/>
          </a:solidFill>
          <a:ln w="12700">
            <a:solidFill>
              <a:srgbClr val="0A7EA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2" name="Text 13">
            <a:extLst>
              <a:ext uri="{FF2B5EF4-FFF2-40B4-BE49-F238E27FC236}">
                <a16:creationId xmlns:a16="http://schemas.microsoft.com/office/drawing/2014/main" id="{E73476B5-B5E9-F900-53B5-3C21F6D831E5}"/>
              </a:ext>
            </a:extLst>
          </p:cNvPr>
          <p:cNvSpPr/>
          <p:nvPr/>
        </p:nvSpPr>
        <p:spPr>
          <a:xfrm>
            <a:off x="457200" y="3236976"/>
            <a:ext cx="47548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4</a:t>
            </a:r>
            <a:endParaRPr lang="en-US" dirty="0">
              <a:latin typeface="Trebuchet MS"/>
            </a:endParaRPr>
          </a:p>
        </p:txBody>
      </p:sp>
      <p:sp>
        <p:nvSpPr>
          <p:cNvPr id="53" name="Text 14">
            <a:extLst>
              <a:ext uri="{FF2B5EF4-FFF2-40B4-BE49-F238E27FC236}">
                <a16:creationId xmlns:a16="http://schemas.microsoft.com/office/drawing/2014/main" id="{37D481EB-C62C-9B5F-0577-8A8842AF2620}"/>
              </a:ext>
            </a:extLst>
          </p:cNvPr>
          <p:cNvSpPr/>
          <p:nvPr/>
        </p:nvSpPr>
        <p:spPr>
          <a:xfrm>
            <a:off x="1078992" y="3264408"/>
            <a:ext cx="7589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00">
                <a:solidFill>
                  <a:srgbClr val="F4F8FB"/>
                </a:solidFill>
                <a:latin typeface="Trebuchet MS"/>
                <a:ea typeface="Calibri" pitchFamily="34" charset="-122"/>
                <a:cs typeface="Calibri" pitchFamily="34" charset="-120"/>
              </a:rPr>
              <a:t>Write down your 3 rough ideas before the summer ends. You will thank yourself in September.</a:t>
            </a:r>
            <a:endParaRPr lang="en-US" sz="1400" dirty="0">
              <a:latin typeface="Trebuchet MS"/>
            </a:endParaRPr>
          </a:p>
        </p:txBody>
      </p:sp>
      <p:sp>
        <p:nvSpPr>
          <p:cNvPr id="54" name="Text 15">
            <a:extLst>
              <a:ext uri="{FF2B5EF4-FFF2-40B4-BE49-F238E27FC236}">
                <a16:creationId xmlns:a16="http://schemas.microsoft.com/office/drawing/2014/main" id="{2713D02D-C2F9-E180-D9E4-709489C4D983}"/>
              </a:ext>
            </a:extLst>
          </p:cNvPr>
          <p:cNvSpPr/>
          <p:nvPr/>
        </p:nvSpPr>
        <p:spPr>
          <a:xfrm>
            <a:off x="438912" y="462915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8BA0B2"/>
                </a:solidFill>
                <a:latin typeface="Trebuchet MS"/>
                <a:ea typeface="Calibri" pitchFamily="34" charset="-122"/>
                <a:cs typeface="Calibri" pitchFamily="34" charset="-120"/>
              </a:rPr>
              <a:t>Ian Johnson   Ian.Johnson@uwe.ac.uk   |   Jonathan White   Jonathan6.White@uwe.ac.uk</a:t>
            </a:r>
            <a:endParaRPr lang="en-US" sz="1200" dirty="0">
              <a:latin typeface="Trebuchet MS"/>
            </a:endParaRPr>
          </a:p>
        </p:txBody>
      </p:sp>
      <p:sp>
        <p:nvSpPr>
          <p:cNvPr id="55" name="Text 16">
            <a:extLst>
              <a:ext uri="{FF2B5EF4-FFF2-40B4-BE49-F238E27FC236}">
                <a16:creationId xmlns:a16="http://schemas.microsoft.com/office/drawing/2014/main" id="{F6DA0B03-CE2A-1EDE-A7E8-A963D530C1FC}"/>
              </a:ext>
            </a:extLst>
          </p:cNvPr>
          <p:cNvSpPr/>
          <p:nvPr/>
        </p:nvSpPr>
        <p:spPr>
          <a:xfrm>
            <a:off x="457200" y="43891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000" dirty="0"/>
          </a:p>
        </p:txBody>
      </p:sp>
      <p:sp>
        <p:nvSpPr>
          <p:cNvPr id="56" name="Oval 18">
            <a:extLst>
              <a:ext uri="{FF2B5EF4-FFF2-40B4-BE49-F238E27FC236}">
                <a16:creationId xmlns:a16="http://schemas.microsoft.com/office/drawing/2014/main" id="{0232F225-DCCC-BAFA-0532-BD09A6885EF1}"/>
              </a:ext>
            </a:extLst>
          </p:cNvPr>
          <p:cNvSpPr/>
          <p:nvPr/>
        </p:nvSpPr>
        <p:spPr>
          <a:xfrm>
            <a:off x="457200" y="3860800"/>
            <a:ext cx="469900" cy="508000"/>
          </a:xfrm>
          <a:prstGeom prst="rect">
            <a:avLst/>
          </a:prstGeom>
          <a:solidFill>
            <a:srgbClr val="0A7EA4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algn="ctr"/>
            <a:r>
              <a:rPr lang="en-GB" b="1" dirty="0">
                <a:solidFill>
                  <a:srgbClr val="FFFFFF"/>
                </a:solidFill>
                <a:latin typeface="Trebuchet MS"/>
              </a:rPr>
              <a:t>5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3CB9169-4B4A-1141-B365-C9D6A379C0E3}"/>
              </a:ext>
            </a:extLst>
          </p:cNvPr>
          <p:cNvSpPr txBox="1"/>
          <p:nvPr/>
        </p:nvSpPr>
        <p:spPr>
          <a:xfrm>
            <a:off x="1092200" y="3804345"/>
            <a:ext cx="7594600" cy="584775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r>
              <a:rPr lang="en-US" sz="1400" dirty="0">
                <a:solidFill>
                  <a:srgbClr val="F4F8FB"/>
                </a:solidFill>
                <a:latin typeface="Trebuchet MS"/>
                <a:ea typeface="Calibri" pitchFamily="34" charset="-122"/>
                <a:cs typeface="Calibri" pitchFamily="34" charset="-120"/>
              </a:rPr>
              <a:t>Return in September ready to submit your formal proposal within 2 weeks.</a:t>
            </a:r>
            <a:endParaRPr lang="en-US" sz="1400" dirty="0">
              <a:latin typeface="Trebuchet MS"/>
            </a:endParaRPr>
          </a:p>
          <a:p>
            <a:pPr marL="0" indent="0" algn="l">
              <a:buNone/>
            </a:pPr>
            <a:endParaRPr lang="en-US" sz="1400" dirty="0">
              <a:latin typeface="Trebuchet M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E992E64-3AA2-AC13-4393-55DE16EE25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51" y="1961323"/>
            <a:ext cx="585298" cy="58165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74320"/>
            <a:ext cx="64008" cy="4572000"/>
          </a:xfrm>
          <a:prstGeom prst="rect">
            <a:avLst/>
          </a:prstGeom>
          <a:solidFill>
            <a:srgbClr val="0A7EA4"/>
          </a:solidFill>
          <a:ln w="12700">
            <a:solidFill>
              <a:srgbClr val="0A7EA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274320" y="182880"/>
            <a:ext cx="8595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D1B2A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Module Overview</a:t>
            </a:r>
            <a:endParaRPr lang="en-US" sz="3000" b="1" dirty="0">
              <a:latin typeface="Trebuchet M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274320" y="960120"/>
            <a:ext cx="4114800" cy="3749040"/>
          </a:xfrm>
          <a:prstGeom prst="rect">
            <a:avLst/>
          </a:prstGeom>
          <a:solidFill>
            <a:srgbClr val="0D1B2A"/>
          </a:solidFill>
          <a:ln w="12700">
            <a:solidFill>
              <a:srgbClr val="0D1B2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411480" y="1051560"/>
            <a:ext cx="3840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FB8CD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What is UFCE8A-30-3?</a:t>
            </a:r>
            <a:endParaRPr lang="en-US" sz="1400" b="1" dirty="0">
              <a:latin typeface="Trebuchet MS"/>
            </a:endParaRPr>
          </a:p>
        </p:txBody>
      </p:sp>
      <p:sp>
        <p:nvSpPr>
          <p:cNvPr id="6" name="Text 4"/>
          <p:cNvSpPr/>
          <p:nvPr/>
        </p:nvSpPr>
        <p:spPr>
          <a:xfrm>
            <a:off x="411480" y="1483895"/>
            <a:ext cx="3840480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400" dirty="0">
                <a:solidFill>
                  <a:srgbClr val="F4F8FB"/>
                </a:solidFill>
                <a:latin typeface="Trebuchet MS"/>
                <a:ea typeface="Calibri" pitchFamily="34" charset="-122"/>
                <a:cs typeface="Calibri" pitchFamily="34" charset="-120"/>
              </a:rPr>
              <a:t>A 30-credit, Level 6 independent research module.
You will investigate a topic of your own choosing within Cyber Security or Digital Forensics, beyond the depth of any taught module.
The project must align with the </a:t>
            </a:r>
            <a:r>
              <a:rPr lang="en-US" sz="1400" b="1" dirty="0">
                <a:solidFill>
                  <a:srgbClr val="F0A500"/>
                </a:solidFill>
                <a:latin typeface="Trebuchet MS"/>
                <a:ea typeface="Calibri" pitchFamily="34" charset="-122"/>
                <a:cs typeface="Calibri" pitchFamily="34" charset="-120"/>
              </a:rPr>
              <a:t>Cyber Security Body of Knowledge (CyBOK).</a:t>
            </a:r>
            <a:endParaRPr lang="en-US" sz="1400" dirty="0">
              <a:latin typeface="Trebuchet M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4663440" y="960120"/>
            <a:ext cx="4206240" cy="3749040"/>
          </a:xfrm>
          <a:prstGeom prst="rect">
            <a:avLst/>
          </a:prstGeom>
          <a:solidFill>
            <a:srgbClr val="F4F8FB"/>
          </a:solidFill>
          <a:ln w="12700">
            <a:solidFill>
              <a:srgbClr val="F0A50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Shape 10"/>
          <p:cNvSpPr/>
          <p:nvPr/>
        </p:nvSpPr>
        <p:spPr>
          <a:xfrm>
            <a:off x="4663440" y="960120"/>
            <a:ext cx="91440" cy="3749040"/>
          </a:xfrm>
          <a:prstGeom prst="rect">
            <a:avLst/>
          </a:prstGeom>
          <a:solidFill>
            <a:srgbClr val="F0A500"/>
          </a:solidFill>
          <a:ln w="12700">
            <a:solidFill>
              <a:srgbClr val="F0A50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Text 11"/>
          <p:cNvSpPr/>
          <p:nvPr/>
        </p:nvSpPr>
        <p:spPr>
          <a:xfrm>
            <a:off x="4892040" y="1097280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D1B2A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Why students who prepare early do better</a:t>
            </a:r>
            <a:endParaRPr lang="en-US" sz="1400" b="1" dirty="0">
              <a:latin typeface="Trebuchet M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4892040" y="1500551"/>
            <a:ext cx="3840480" cy="2477601"/>
          </a:xfrm>
          <a:prstGeom prst="rect">
            <a:avLst/>
          </a:prstGeom>
          <a:noFill/>
          <a:ln/>
        </p:spPr>
        <p:txBody>
          <a:bodyPr wrap="square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b="1" dirty="0">
                <a:solidFill>
                  <a:schemeClr val="accent1"/>
                </a:solidFill>
                <a:latin typeface="Trebuchet MS"/>
                <a:ea typeface="Aptos" pitchFamily="34" charset="-122"/>
                <a:cs typeface="Aptos" pitchFamily="34" charset="-120"/>
              </a:rPr>
              <a:t>•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  <a:latin typeface="Trebuchet MS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Trebuchet MS"/>
                <a:ea typeface="Aptos" pitchFamily="34" charset="-122"/>
                <a:cs typeface="Aptos" pitchFamily="34" charset="-120"/>
              </a:rPr>
              <a:t>Choose a topic that actually interests you.
</a:t>
            </a:r>
            <a:r>
              <a:rPr lang="en-US" sz="1400" b="1" dirty="0">
                <a:solidFill>
                  <a:schemeClr val="accent1"/>
                </a:solidFill>
                <a:latin typeface="Trebuchet MS"/>
                <a:ea typeface="Aptos" pitchFamily="34" charset="-122"/>
                <a:cs typeface="Aptos" pitchFamily="34" charset="-120"/>
              </a:rPr>
              <a:t>•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  <a:latin typeface="Trebuchet MS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Trebuchet MS"/>
                <a:ea typeface="Aptos" pitchFamily="34" charset="-122"/>
                <a:cs typeface="Aptos" pitchFamily="34" charset="-120"/>
              </a:rPr>
              <a:t>Helps in final-year interviews - you can discuss something substantial you genuinely own.
</a:t>
            </a:r>
            <a:r>
              <a:rPr lang="en-US" sz="1400" b="1" dirty="0">
                <a:solidFill>
                  <a:schemeClr val="accent1"/>
                </a:solidFill>
                <a:latin typeface="Trebuchet MS"/>
                <a:ea typeface="Aptos" pitchFamily="34" charset="-122"/>
                <a:cs typeface="Aptos" pitchFamily="34" charset="-120"/>
              </a:rPr>
              <a:t>•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  <a:latin typeface="Trebuchet MS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Trebuchet MS"/>
                <a:ea typeface="Aptos" pitchFamily="34" charset="-122"/>
                <a:cs typeface="Aptos" pitchFamily="34" charset="-120"/>
              </a:rPr>
              <a:t>The strongest work is narrow, evidence-led, and planned early rather than improvised under deadline pressure.
</a:t>
            </a:r>
            <a:r>
              <a:rPr lang="en-US" sz="1400" b="1" dirty="0">
                <a:solidFill>
                  <a:schemeClr val="accent1"/>
                </a:solidFill>
                <a:latin typeface="Trebuchet MS"/>
                <a:ea typeface="Aptos" pitchFamily="34" charset="-122"/>
                <a:cs typeface="Aptos" pitchFamily="34" charset="-120"/>
              </a:rPr>
              <a:t>•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  <a:latin typeface="Trebuchet MS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Trebuchet MS"/>
                <a:ea typeface="Aptos" pitchFamily="34" charset="-122"/>
                <a:cs typeface="Aptos" pitchFamily="34" charset="-120"/>
              </a:rPr>
              <a:t>Supervisor allocation depends on a proposal being submitted, so late thinking puts you behind immediately</a:t>
            </a:r>
            <a:r>
              <a:rPr lang="en-US" sz="1400" dirty="0">
                <a:solidFill>
                  <a:srgbClr val="F4F8FF"/>
                </a:solidFill>
                <a:latin typeface="Trebuchet MS"/>
                <a:ea typeface="Aptos" pitchFamily="34" charset="-122"/>
                <a:cs typeface="Aptos" pitchFamily="34" charset="-120"/>
              </a:rPr>
              <a:t>.</a:t>
            </a:r>
            <a:endParaRPr lang="en-US" sz="1400" dirty="0">
              <a:latin typeface="Trebuchet M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663440" y="4800600"/>
            <a:ext cx="4206240" cy="155448"/>
          </a:xfrm>
          <a:prstGeom prst="rect">
            <a:avLst/>
          </a:prstGeom>
          <a:solidFill>
            <a:srgbClr val="3D5A80"/>
          </a:solidFill>
          <a:ln w="12700">
            <a:solidFill>
              <a:srgbClr val="3D5A8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8" name="Shape 16">
            <a:extLst>
              <a:ext uri="{FF2B5EF4-FFF2-40B4-BE49-F238E27FC236}">
                <a16:creationId xmlns:a16="http://schemas.microsoft.com/office/drawing/2014/main" id="{2CFE5FAB-E99F-29AE-9069-1DD53920F2A6}"/>
              </a:ext>
            </a:extLst>
          </p:cNvPr>
          <p:cNvSpPr/>
          <p:nvPr/>
        </p:nvSpPr>
        <p:spPr>
          <a:xfrm>
            <a:off x="5029200" y="4033498"/>
            <a:ext cx="3642360" cy="556790"/>
          </a:xfrm>
          <a:prstGeom prst="roundRect">
            <a:avLst>
              <a:gd name="adj" fmla="val 29032"/>
            </a:avLst>
          </a:prstGeom>
          <a:solidFill>
            <a:srgbClr val="0D1B2A"/>
          </a:solidFill>
          <a:ln w="12700">
            <a:solidFill>
              <a:srgbClr val="2A466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EA671409-2957-32C1-88B4-CEE6AF9253FA}"/>
              </a:ext>
            </a:extLst>
          </p:cNvPr>
          <p:cNvSpPr/>
          <p:nvPr/>
        </p:nvSpPr>
        <p:spPr>
          <a:xfrm>
            <a:off x="5280338" y="4052935"/>
            <a:ext cx="153902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BBF24"/>
                </a:solidFill>
                <a:latin typeface="Trebuchet MS"/>
              </a:rPr>
              <a:t>Bottom line</a:t>
            </a:r>
            <a:endParaRPr lang="en-US" sz="1200" b="1" dirty="0">
              <a:latin typeface="Trebuchet MS"/>
            </a:endParaRPr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2D2F798C-35E2-5C6C-549E-B297E5493ADD}"/>
              </a:ext>
            </a:extLst>
          </p:cNvPr>
          <p:cNvSpPr/>
          <p:nvPr/>
        </p:nvSpPr>
        <p:spPr>
          <a:xfrm>
            <a:off x="5280338" y="4306824"/>
            <a:ext cx="312935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4F8FF"/>
                </a:solidFill>
                <a:latin typeface="Trebuchet MS"/>
              </a:rPr>
              <a:t>Treat summer as the start of the module, not the break before it.</a:t>
            </a:r>
            <a:endParaRPr lang="en-US" sz="1200" dirty="0">
              <a:latin typeface="Trebuchet MS"/>
            </a:endParaRPr>
          </a:p>
        </p:txBody>
      </p:sp>
      <p:sp>
        <p:nvSpPr>
          <p:cNvPr id="24" name="Shape 8">
            <a:extLst>
              <a:ext uri="{FF2B5EF4-FFF2-40B4-BE49-F238E27FC236}">
                <a16:creationId xmlns:a16="http://schemas.microsoft.com/office/drawing/2014/main" id="{E45768C9-2B94-15EF-3371-7ABF216C15FA}"/>
              </a:ext>
            </a:extLst>
          </p:cNvPr>
          <p:cNvSpPr/>
          <p:nvPr/>
        </p:nvSpPr>
        <p:spPr>
          <a:xfrm>
            <a:off x="4663440" y="946483"/>
            <a:ext cx="4206240" cy="79787"/>
          </a:xfrm>
          <a:prstGeom prst="rect">
            <a:avLst/>
          </a:prstGeom>
          <a:solidFill>
            <a:srgbClr val="F0A500"/>
          </a:solidFill>
          <a:ln w="12700">
            <a:solidFill>
              <a:srgbClr val="F0A500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45770" y="342900"/>
            <a:ext cx="8302814" cy="3771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b="1" dirty="0">
                <a:solidFill>
                  <a:srgbClr val="F4F8FF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Two valid routes: Dissertation or Applied Project</a:t>
            </a:r>
            <a:endParaRPr lang="en-US" sz="2800" b="1" dirty="0">
              <a:latin typeface="Trebuchet M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66344" y="754380"/>
            <a:ext cx="6720840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8BA0B2"/>
                </a:solidFill>
                <a:latin typeface="Trebuchet MS"/>
                <a:ea typeface="Calibri" pitchFamily="34" charset="-122"/>
                <a:cs typeface="Calibri" pitchFamily="34" charset="-120"/>
              </a:rPr>
              <a:t>Choose the route that best fits your question and evidence.</a:t>
            </a:r>
            <a:endParaRPr lang="en-US" sz="1200" dirty="0">
              <a:latin typeface="Trebuchet M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493776" y="1174472"/>
            <a:ext cx="4080510" cy="3626128"/>
          </a:xfrm>
          <a:prstGeom prst="roundRect">
            <a:avLst>
              <a:gd name="adj" fmla="val 3636"/>
            </a:avLst>
          </a:prstGeom>
          <a:solidFill>
            <a:srgbClr val="0A1520"/>
          </a:solidFill>
          <a:ln w="12700">
            <a:solidFill>
              <a:srgbClr val="2A466F"/>
            </a:solidFill>
            <a:prstDash val="solid"/>
          </a:ln>
        </p:spPr>
        <p:txBody>
          <a:bodyPr/>
          <a:lstStyle/>
          <a:p>
            <a:endParaRPr lang="en-GB" sz="1350"/>
          </a:p>
        </p:txBody>
      </p:sp>
      <p:sp>
        <p:nvSpPr>
          <p:cNvPr id="7" name="Shape 5"/>
          <p:cNvSpPr/>
          <p:nvPr/>
        </p:nvSpPr>
        <p:spPr>
          <a:xfrm>
            <a:off x="4697730" y="1174472"/>
            <a:ext cx="3943350" cy="3626128"/>
          </a:xfrm>
          <a:prstGeom prst="roundRect">
            <a:avLst>
              <a:gd name="adj" fmla="val 3636"/>
            </a:avLst>
          </a:prstGeom>
          <a:solidFill>
            <a:srgbClr val="0A1520"/>
          </a:solidFill>
          <a:ln w="12700">
            <a:solidFill>
              <a:srgbClr val="2A466F"/>
            </a:solidFill>
            <a:prstDash val="solid"/>
          </a:ln>
        </p:spPr>
        <p:txBody>
          <a:bodyPr/>
          <a:lstStyle/>
          <a:p>
            <a:endParaRPr lang="en-GB" sz="1350"/>
          </a:p>
        </p:txBody>
      </p:sp>
      <p:sp>
        <p:nvSpPr>
          <p:cNvPr id="8" name="Shape 6"/>
          <p:cNvSpPr/>
          <p:nvPr/>
        </p:nvSpPr>
        <p:spPr>
          <a:xfrm>
            <a:off x="651509" y="1380212"/>
            <a:ext cx="1957875" cy="233172"/>
          </a:xfrm>
          <a:prstGeom prst="roundRect">
            <a:avLst>
              <a:gd name="adj" fmla="val 43750"/>
            </a:avLst>
          </a:prstGeom>
          <a:solidFill>
            <a:srgbClr val="F0A500"/>
          </a:solidFill>
          <a:ln w="12700">
            <a:solidFill>
              <a:srgbClr val="F0A500"/>
            </a:solidFill>
            <a:prstDash val="solid"/>
          </a:ln>
        </p:spPr>
        <p:txBody>
          <a:bodyPr/>
          <a:lstStyle/>
          <a:p>
            <a:endParaRPr lang="en-GB" sz="1350"/>
          </a:p>
        </p:txBody>
      </p:sp>
      <p:sp>
        <p:nvSpPr>
          <p:cNvPr id="9" name="Text 7"/>
          <p:cNvSpPr/>
          <p:nvPr/>
        </p:nvSpPr>
        <p:spPr>
          <a:xfrm>
            <a:off x="720090" y="1431647"/>
            <a:ext cx="181495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400" b="1" dirty="0">
                <a:solidFill>
                  <a:srgbClr val="F4F8FF"/>
                </a:solidFill>
                <a:latin typeface="Trebuchet MS"/>
              </a:rPr>
              <a:t>Dissertation</a:t>
            </a:r>
            <a:endParaRPr lang="en-US" sz="1400" b="1" dirty="0">
              <a:latin typeface="Trebuchet M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855464" y="1380212"/>
            <a:ext cx="2295440" cy="233172"/>
          </a:xfrm>
          <a:prstGeom prst="roundRect">
            <a:avLst>
              <a:gd name="adj" fmla="val 43750"/>
            </a:avLst>
          </a:prstGeom>
          <a:solidFill>
            <a:srgbClr val="1FB8CD"/>
          </a:solidFill>
          <a:ln w="12700">
            <a:solidFill>
              <a:srgbClr val="1FB8CD"/>
            </a:solidFill>
            <a:prstDash val="solid"/>
          </a:ln>
        </p:spPr>
        <p:txBody>
          <a:bodyPr/>
          <a:lstStyle/>
          <a:p>
            <a:endParaRPr lang="en-GB" sz="1350"/>
          </a:p>
        </p:txBody>
      </p:sp>
      <p:sp>
        <p:nvSpPr>
          <p:cNvPr id="11" name="Text 9"/>
          <p:cNvSpPr/>
          <p:nvPr/>
        </p:nvSpPr>
        <p:spPr>
          <a:xfrm>
            <a:off x="4924043" y="1431647"/>
            <a:ext cx="2177945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400" b="1" dirty="0">
                <a:solidFill>
                  <a:srgbClr val="F4F8FF"/>
                </a:solidFill>
                <a:latin typeface="Trebuchet MS"/>
              </a:rPr>
              <a:t>Applied Project</a:t>
            </a:r>
            <a:endParaRPr lang="en-US" sz="1400" b="1" dirty="0">
              <a:latin typeface="Trebuchet M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685800" y="1797254"/>
            <a:ext cx="3429000" cy="1508760"/>
          </a:xfrm>
          <a:prstGeom prst="rect">
            <a:avLst/>
          </a:prstGeom>
          <a:noFill/>
          <a:ln/>
        </p:spPr>
        <p:txBody>
          <a:bodyPr wrap="square" lIns="191" tIns="191" rIns="191" bIns="191" rtlCol="0" anchor="t"/>
          <a:lstStyle/>
          <a:p>
            <a:r>
              <a:rPr lang="en-US" sz="1400" b="1" dirty="0">
                <a:solidFill>
                  <a:srgbClr val="1FB8CD"/>
                </a:solidFill>
                <a:latin typeface="Trebuchet MS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1400" dirty="0">
                <a:solidFill>
                  <a:srgbClr val="F4F8FF"/>
                </a:solidFill>
                <a:latin typeface="Trebuchet MS"/>
                <a:ea typeface="Calibri" pitchFamily="34" charset="-122"/>
                <a:cs typeface="Calibri" pitchFamily="34" charset="-120"/>
              </a:rPr>
              <a:t>Primarily theoretical and critical in orientation.
</a:t>
            </a:r>
            <a:r>
              <a:rPr lang="en-US" sz="1400" b="1" dirty="0">
                <a:solidFill>
                  <a:srgbClr val="1FB8CD"/>
                </a:solidFill>
                <a:latin typeface="Trebuchet MS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1400" dirty="0">
                <a:solidFill>
                  <a:srgbClr val="F4F8FF"/>
                </a:solidFill>
                <a:latin typeface="Trebuchet MS"/>
                <a:ea typeface="Calibri" pitchFamily="34" charset="-122"/>
                <a:cs typeface="Calibri" pitchFamily="34" charset="-120"/>
              </a:rPr>
              <a:t>Centres on a focused research question or hypothesis.
</a:t>
            </a:r>
            <a:r>
              <a:rPr lang="en-US" sz="1400" b="1" dirty="0">
                <a:solidFill>
                  <a:srgbClr val="1FB8CD"/>
                </a:solidFill>
                <a:latin typeface="Trebuchet MS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1400" dirty="0">
                <a:solidFill>
                  <a:srgbClr val="F4F8FF"/>
                </a:solidFill>
                <a:latin typeface="Trebuchet MS"/>
                <a:ea typeface="Calibri" pitchFamily="34" charset="-122"/>
                <a:cs typeface="Calibri" pitchFamily="34" charset="-120"/>
              </a:rPr>
              <a:t>Strong literature synthesis and defensible argument are essential.
</a:t>
            </a:r>
            <a:r>
              <a:rPr lang="en-US" sz="1400" b="1" dirty="0">
                <a:solidFill>
                  <a:srgbClr val="1FB8CD"/>
                </a:solidFill>
                <a:latin typeface="Trebuchet MS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1400" dirty="0">
                <a:solidFill>
                  <a:srgbClr val="F4F8FF"/>
                </a:solidFill>
                <a:latin typeface="Trebuchet MS"/>
                <a:ea typeface="Calibri" pitchFamily="34" charset="-122"/>
                <a:cs typeface="Calibri" pitchFamily="34" charset="-120"/>
              </a:rPr>
              <a:t>Original contribution may be a new insight, framework, taxonomy or argument.</a:t>
            </a:r>
            <a:endParaRPr lang="en-US" sz="1400" dirty="0">
              <a:latin typeface="Trebuchet M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4882896" y="1797254"/>
            <a:ext cx="3360420" cy="1748790"/>
          </a:xfrm>
          <a:prstGeom prst="rect">
            <a:avLst/>
          </a:prstGeom>
          <a:noFill/>
          <a:ln/>
        </p:spPr>
        <p:txBody>
          <a:bodyPr wrap="square" lIns="191" tIns="191" rIns="191" bIns="191" rtlCol="0" anchor="t"/>
          <a:lstStyle/>
          <a:p>
            <a:r>
              <a:rPr lang="en-US" sz="1400" b="1" dirty="0">
                <a:solidFill>
                  <a:srgbClr val="1FB8CD"/>
                </a:solidFill>
                <a:latin typeface="Trebuchet MS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1400" dirty="0">
                <a:solidFill>
                  <a:srgbClr val="F4F8FF"/>
                </a:solidFill>
                <a:latin typeface="Trebuchet MS"/>
                <a:ea typeface="Calibri" pitchFamily="34" charset="-122"/>
                <a:cs typeface="Calibri" pitchFamily="34" charset="-120"/>
              </a:rPr>
              <a:t>Addresses a clearly scoped cybersecurity problem in practice.
</a:t>
            </a:r>
            <a:r>
              <a:rPr lang="en-US" sz="1400" b="1" dirty="0">
                <a:solidFill>
                  <a:srgbClr val="1FB8CD"/>
                </a:solidFill>
                <a:latin typeface="Trebuchet MS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1400" dirty="0">
                <a:solidFill>
                  <a:srgbClr val="F4F8FF"/>
                </a:solidFill>
                <a:latin typeface="Trebuchet MS"/>
                <a:ea typeface="Calibri" pitchFamily="34" charset="-122"/>
                <a:cs typeface="Calibri" pitchFamily="34" charset="-120"/>
              </a:rPr>
              <a:t>May involve design, development, measurement, comparison, policy analysis, assurance or empirical work.
</a:t>
            </a:r>
            <a:r>
              <a:rPr lang="en-US" sz="1400" b="1" dirty="0">
                <a:solidFill>
                  <a:srgbClr val="1FB8CD"/>
                </a:solidFill>
                <a:latin typeface="Trebuchet MS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1400" dirty="0">
                <a:solidFill>
                  <a:srgbClr val="F4F8FF"/>
                </a:solidFill>
                <a:latin typeface="Trebuchet MS"/>
                <a:ea typeface="Calibri" pitchFamily="34" charset="-122"/>
                <a:cs typeface="Calibri" pitchFamily="34" charset="-120"/>
              </a:rPr>
              <a:t>Needs justified method, pre-defined evaluation criteria and credible evidence.
</a:t>
            </a:r>
            <a:r>
              <a:rPr lang="en-US" sz="1400" b="1" dirty="0">
                <a:solidFill>
                  <a:srgbClr val="1FB8CD"/>
                </a:solidFill>
                <a:latin typeface="Trebuchet MS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1400" dirty="0">
                <a:solidFill>
                  <a:srgbClr val="F4F8FF"/>
                </a:solidFill>
                <a:latin typeface="Trebuchet MS"/>
                <a:ea typeface="Calibri" pitchFamily="34" charset="-122"/>
                <a:cs typeface="Calibri" pitchFamily="34" charset="-120"/>
              </a:rPr>
              <a:t>Reproducibility, limitations and reflection still matter.</a:t>
            </a:r>
            <a:endParaRPr lang="en-US" sz="1400" dirty="0">
              <a:latin typeface="Trebuchet M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685800" y="3949944"/>
            <a:ext cx="3566160" cy="651510"/>
          </a:xfrm>
          <a:prstGeom prst="roundRect">
            <a:avLst>
              <a:gd name="adj" fmla="val 18947"/>
            </a:avLst>
          </a:prstGeom>
          <a:solidFill>
            <a:srgbClr val="0D1B2A"/>
          </a:solidFill>
          <a:ln w="12700">
            <a:solidFill>
              <a:srgbClr val="2A466F"/>
            </a:solidFill>
            <a:prstDash val="solid"/>
          </a:ln>
        </p:spPr>
        <p:txBody>
          <a:bodyPr/>
          <a:lstStyle/>
          <a:p>
            <a:endParaRPr lang="en-GB" sz="1350"/>
          </a:p>
        </p:txBody>
      </p:sp>
      <p:sp>
        <p:nvSpPr>
          <p:cNvPr id="15" name="Text 13"/>
          <p:cNvSpPr/>
          <p:nvPr/>
        </p:nvSpPr>
        <p:spPr>
          <a:xfrm>
            <a:off x="836676" y="4141968"/>
            <a:ext cx="32232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00" b="1" dirty="0">
                <a:solidFill>
                  <a:srgbClr val="FFC000"/>
                </a:solidFill>
                <a:latin typeface="Trebuchet MS"/>
              </a:rPr>
              <a:t>Good fit if you want to answer: </a:t>
            </a:r>
          </a:p>
          <a:p>
            <a:pPr algn="ctr"/>
            <a:r>
              <a:rPr lang="en-US" sz="1200" dirty="0">
                <a:solidFill>
                  <a:srgbClr val="F4F8FF"/>
                </a:solidFill>
                <a:latin typeface="Trebuchet MS"/>
              </a:rPr>
              <a:t>“What does the literature really say, and what new position can I defend?”</a:t>
            </a:r>
            <a:endParaRPr lang="en-US" sz="1200" dirty="0">
              <a:latin typeface="Trebuchet M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4882896" y="3949944"/>
            <a:ext cx="3429000" cy="651510"/>
          </a:xfrm>
          <a:prstGeom prst="roundRect">
            <a:avLst>
              <a:gd name="adj" fmla="val 18947"/>
            </a:avLst>
          </a:prstGeom>
          <a:solidFill>
            <a:srgbClr val="0D1B2A"/>
          </a:solidFill>
          <a:ln w="12700">
            <a:solidFill>
              <a:srgbClr val="2A466F"/>
            </a:solidFill>
            <a:prstDash val="solid"/>
          </a:ln>
        </p:spPr>
        <p:txBody>
          <a:bodyPr/>
          <a:lstStyle/>
          <a:p>
            <a:endParaRPr lang="en-GB" sz="1350"/>
          </a:p>
        </p:txBody>
      </p:sp>
      <p:sp>
        <p:nvSpPr>
          <p:cNvPr id="17" name="Text 15"/>
          <p:cNvSpPr/>
          <p:nvPr/>
        </p:nvSpPr>
        <p:spPr>
          <a:xfrm>
            <a:off x="5033772" y="4141968"/>
            <a:ext cx="312039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00" b="1" dirty="0">
                <a:solidFill>
                  <a:srgbClr val="FFC000"/>
                </a:solidFill>
                <a:latin typeface="Trebuchet MS"/>
              </a:rPr>
              <a:t>Good fit if you want to answer: </a:t>
            </a:r>
          </a:p>
          <a:p>
            <a:pPr algn="ctr"/>
            <a:r>
              <a:rPr lang="en-US" sz="1200" dirty="0">
                <a:solidFill>
                  <a:srgbClr val="F4F8FF"/>
                </a:solidFill>
                <a:latin typeface="Trebuchet MS"/>
              </a:rPr>
              <a:t>“What should be designed, evaluated, compared or evidenced about this problem?”</a:t>
            </a:r>
            <a:endParaRPr lang="en-US" sz="1200" dirty="0">
              <a:latin typeface="Trebuchet MS"/>
            </a:endParaRPr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68328" y="6592824"/>
            <a:ext cx="18288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 marL="0" algn="l" defTabSz="914400" rtl="0" eaLnBrk="1" latinLnBrk="0" hangingPunct="1">
              <a:defRPr sz="900" kern="1200">
                <a:solidFill>
                  <a:srgbClr val="9DB2C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F7021451-1387-4CA6-816F-3879F97B5CBC}" type="slidenum">
              <a:rPr lang="en-US" sz="1200" smtClean="0">
                <a:latin typeface="Trebuchet MS"/>
              </a:rPr>
              <a:pPr algn="l"/>
              <a:t>4</a:t>
            </a:fld>
            <a:endParaRPr lang="en-US" sz="1200"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923824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74320"/>
            <a:ext cx="64008" cy="4572000"/>
          </a:xfrm>
          <a:prstGeom prst="rect">
            <a:avLst/>
          </a:prstGeom>
          <a:solidFill>
            <a:srgbClr val="0A7EA4"/>
          </a:solidFill>
          <a:ln w="12700">
            <a:solidFill>
              <a:srgbClr val="0A7EA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274320" y="182880"/>
            <a:ext cx="8595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D1B2A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Assessment Structure</a:t>
            </a:r>
            <a:endParaRPr lang="en-US" sz="3000" b="1" dirty="0">
              <a:latin typeface="Trebuchet M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A5561C0-7407-6B3E-AA3F-5D58C6A0CC63}"/>
              </a:ext>
            </a:extLst>
          </p:cNvPr>
          <p:cNvGrpSpPr/>
          <p:nvPr/>
        </p:nvGrpSpPr>
        <p:grpSpPr>
          <a:xfrm>
            <a:off x="320040" y="914400"/>
            <a:ext cx="4160520" cy="2430780"/>
            <a:chOff x="320040" y="914400"/>
            <a:chExt cx="4160520" cy="2430780"/>
          </a:xfrm>
        </p:grpSpPr>
        <p:sp>
          <p:nvSpPr>
            <p:cNvPr id="4" name="Shape 2"/>
            <p:cNvSpPr/>
            <p:nvPr/>
          </p:nvSpPr>
          <p:spPr>
            <a:xfrm>
              <a:off x="320040" y="914400"/>
              <a:ext cx="4160520" cy="2430780"/>
            </a:xfrm>
            <a:prstGeom prst="rect">
              <a:avLst/>
            </a:prstGeom>
            <a:solidFill>
              <a:srgbClr val="0D1B2A"/>
            </a:solidFill>
            <a:ln w="12700">
              <a:solidFill>
                <a:srgbClr val="0D1B2A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Shape 3"/>
            <p:cNvSpPr/>
            <p:nvPr/>
          </p:nvSpPr>
          <p:spPr>
            <a:xfrm>
              <a:off x="320040" y="914400"/>
              <a:ext cx="4160520" cy="91440"/>
            </a:xfrm>
            <a:prstGeom prst="rect">
              <a:avLst/>
            </a:prstGeom>
            <a:solidFill>
              <a:srgbClr val="0A7EA4"/>
            </a:solidFill>
            <a:ln w="12700">
              <a:solidFill>
                <a:srgbClr val="0A7EA4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" name="Text 4"/>
            <p:cNvSpPr/>
            <p:nvPr/>
          </p:nvSpPr>
          <p:spPr>
            <a:xfrm>
              <a:off x="320040" y="1051560"/>
              <a:ext cx="4160520" cy="11887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6400" b="1" dirty="0">
                  <a:solidFill>
                    <a:srgbClr val="0A7EA4"/>
                  </a:solidFill>
                  <a:latin typeface="Trebuchet MS" pitchFamily="34" charset="0"/>
                  <a:ea typeface="Trebuchet MS" pitchFamily="34" charset="-122"/>
                  <a:cs typeface="Trebuchet MS" pitchFamily="34" charset="-120"/>
                </a:rPr>
                <a:t>30%</a:t>
              </a:r>
              <a:endParaRPr lang="en-US" sz="6400" dirty="0"/>
            </a:p>
          </p:txBody>
        </p:sp>
        <p:sp>
          <p:nvSpPr>
            <p:cNvPr id="7" name="Text 5"/>
            <p:cNvSpPr/>
            <p:nvPr/>
          </p:nvSpPr>
          <p:spPr>
            <a:xfrm>
              <a:off x="320040" y="2240280"/>
              <a:ext cx="4160520" cy="4572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600" b="1" dirty="0">
                  <a:solidFill>
                    <a:srgbClr val="FFFFFF"/>
                  </a:solidFill>
                  <a:latin typeface="Trebuchet MS" pitchFamily="34" charset="0"/>
                  <a:ea typeface="Trebuchet MS" pitchFamily="34" charset="-122"/>
                  <a:cs typeface="Trebuchet MS" pitchFamily="34" charset="-120"/>
                </a:rPr>
                <a:t>Project Report</a:t>
              </a:r>
              <a:endParaRPr lang="en-US" sz="1600" dirty="0"/>
            </a:p>
          </p:txBody>
        </p:sp>
        <p:sp>
          <p:nvSpPr>
            <p:cNvPr id="8" name="Text 6"/>
            <p:cNvSpPr/>
            <p:nvPr/>
          </p:nvSpPr>
          <p:spPr>
            <a:xfrm>
              <a:off x="548640" y="2743200"/>
              <a:ext cx="3703320" cy="461665"/>
            </a:xfrm>
            <a:prstGeom prst="rect">
              <a:avLst/>
            </a:prstGeom>
            <a:noFill/>
            <a:ln/>
          </p:spPr>
          <p:txBody>
            <a:bodyPr wrap="square" rtlCol="0" anchor="t">
              <a:spAutoFit/>
            </a:bodyPr>
            <a:lstStyle/>
            <a:p>
              <a:pPr marL="0" indent="0" algn="ctr">
                <a:buNone/>
              </a:pPr>
              <a:r>
                <a:rPr lang="en-US" sz="1200" dirty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6,000 – 8,000 words</a:t>
              </a:r>
              <a:endParaRPr lang="en-US" sz="1200" dirty="0">
                <a:solidFill>
                  <a:schemeClr val="accent5">
                    <a:lumMod val="20000"/>
                    <a:lumOff val="80000"/>
                  </a:schemeClr>
                </a:solidFill>
              </a:endParaRPr>
            </a:p>
            <a:p>
              <a:pPr marL="0" indent="0" algn="ctr">
                <a:buNone/>
              </a:pPr>
              <a:r>
                <a:rPr lang="en-US" sz="1200" dirty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Band-marked: 0 / 20 / 40 / 60 / 80 / 100%</a:t>
              </a:r>
              <a:endParaRPr lang="en-US" sz="1200" dirty="0">
                <a:solidFill>
                  <a:schemeClr val="accent5">
                    <a:lumMod val="20000"/>
                    <a:lumOff val="80000"/>
                  </a:schemeClr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442437A-AAAE-861B-EC16-68C03AFBB668}"/>
              </a:ext>
            </a:extLst>
          </p:cNvPr>
          <p:cNvGrpSpPr/>
          <p:nvPr/>
        </p:nvGrpSpPr>
        <p:grpSpPr>
          <a:xfrm>
            <a:off x="4754880" y="914400"/>
            <a:ext cx="4160520" cy="2430780"/>
            <a:chOff x="4754880" y="914400"/>
            <a:chExt cx="4160520" cy="2430780"/>
          </a:xfrm>
        </p:grpSpPr>
        <p:sp>
          <p:nvSpPr>
            <p:cNvPr id="9" name="Shape 7"/>
            <p:cNvSpPr/>
            <p:nvPr/>
          </p:nvSpPr>
          <p:spPr>
            <a:xfrm>
              <a:off x="4754880" y="914400"/>
              <a:ext cx="4160520" cy="2430780"/>
            </a:xfrm>
            <a:prstGeom prst="rect">
              <a:avLst/>
            </a:prstGeom>
            <a:solidFill>
              <a:srgbClr val="0D1B2A"/>
            </a:solidFill>
            <a:ln w="12700">
              <a:solidFill>
                <a:srgbClr val="0D1B2A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Shape 8"/>
            <p:cNvSpPr/>
            <p:nvPr/>
          </p:nvSpPr>
          <p:spPr>
            <a:xfrm>
              <a:off x="4754880" y="914400"/>
              <a:ext cx="4160520" cy="91440"/>
            </a:xfrm>
            <a:prstGeom prst="rect">
              <a:avLst/>
            </a:prstGeom>
            <a:solidFill>
              <a:srgbClr val="F0A500"/>
            </a:solidFill>
            <a:ln w="12700">
              <a:solidFill>
                <a:srgbClr val="F0A500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 9"/>
            <p:cNvSpPr/>
            <p:nvPr/>
          </p:nvSpPr>
          <p:spPr>
            <a:xfrm>
              <a:off x="4754880" y="1051560"/>
              <a:ext cx="4160520" cy="11887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6400" b="1" dirty="0">
                  <a:solidFill>
                    <a:srgbClr val="F0A500"/>
                  </a:solidFill>
                  <a:latin typeface="Trebuchet MS" pitchFamily="34" charset="0"/>
                  <a:ea typeface="Trebuchet MS" pitchFamily="34" charset="-122"/>
                  <a:cs typeface="Trebuchet MS" pitchFamily="34" charset="-120"/>
                </a:rPr>
                <a:t>70%</a:t>
              </a:r>
              <a:endParaRPr lang="en-US" sz="6400" dirty="0"/>
            </a:p>
          </p:txBody>
        </p:sp>
        <p:sp>
          <p:nvSpPr>
            <p:cNvPr id="12" name="Text 10"/>
            <p:cNvSpPr/>
            <p:nvPr/>
          </p:nvSpPr>
          <p:spPr>
            <a:xfrm>
              <a:off x="4754880" y="2240280"/>
              <a:ext cx="4160520" cy="4572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600" b="1" dirty="0">
                  <a:solidFill>
                    <a:srgbClr val="FFFFFF"/>
                  </a:solidFill>
                  <a:latin typeface="Trebuchet MS" pitchFamily="34" charset="0"/>
                  <a:ea typeface="Trebuchet MS" pitchFamily="34" charset="-122"/>
                  <a:cs typeface="Trebuchet MS" pitchFamily="34" charset="-120"/>
                </a:rPr>
                <a:t>Viva Voce</a:t>
              </a:r>
              <a:endParaRPr lang="en-US" sz="1600" dirty="0"/>
            </a:p>
          </p:txBody>
        </p:sp>
        <p:sp>
          <p:nvSpPr>
            <p:cNvPr id="13" name="Text 11"/>
            <p:cNvSpPr/>
            <p:nvPr/>
          </p:nvSpPr>
          <p:spPr>
            <a:xfrm>
              <a:off x="4983480" y="2743200"/>
              <a:ext cx="3703320" cy="461665"/>
            </a:xfrm>
            <a:prstGeom prst="rect">
              <a:avLst/>
            </a:prstGeom>
            <a:noFill/>
            <a:ln/>
          </p:spPr>
          <p:txBody>
            <a:bodyPr wrap="square" rtlCol="0" anchor="t">
              <a:spAutoFit/>
            </a:bodyPr>
            <a:lstStyle/>
            <a:p>
              <a:pPr marL="0" indent="0" algn="ctr">
                <a:buNone/>
              </a:pPr>
              <a:r>
                <a:rPr lang="en-US" sz="1200" dirty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30-minute oral examination</a:t>
              </a:r>
              <a:endParaRPr lang="en-US" sz="1200" dirty="0">
                <a:solidFill>
                  <a:schemeClr val="accent5">
                    <a:lumMod val="20000"/>
                    <a:lumOff val="80000"/>
                  </a:schemeClr>
                </a:solidFill>
              </a:endParaRPr>
            </a:p>
            <a:p>
              <a:pPr marL="0" indent="0" algn="ctr">
                <a:buNone/>
              </a:pPr>
              <a:r>
                <a:rPr lang="en-US" sz="1200" dirty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15-min presentation + 15-min Q&amp;A</a:t>
              </a:r>
              <a:endParaRPr lang="en-US" sz="1200" dirty="0">
                <a:solidFill>
                  <a:schemeClr val="accent5">
                    <a:lumMod val="20000"/>
                    <a:lumOff val="80000"/>
                  </a:schemeClr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D15A000-ED07-8374-794C-C18EA0441F97}"/>
              </a:ext>
            </a:extLst>
          </p:cNvPr>
          <p:cNvGrpSpPr/>
          <p:nvPr/>
        </p:nvGrpSpPr>
        <p:grpSpPr>
          <a:xfrm>
            <a:off x="320040" y="4298884"/>
            <a:ext cx="8595360" cy="515112"/>
            <a:chOff x="320040" y="4427220"/>
            <a:chExt cx="8595360" cy="515112"/>
          </a:xfrm>
        </p:grpSpPr>
        <p:sp>
          <p:nvSpPr>
            <p:cNvPr id="14" name="Shape 12"/>
            <p:cNvSpPr/>
            <p:nvPr/>
          </p:nvSpPr>
          <p:spPr>
            <a:xfrm>
              <a:off x="320040" y="4427220"/>
              <a:ext cx="8595360" cy="515112"/>
            </a:xfrm>
            <a:prstGeom prst="rect">
              <a:avLst/>
            </a:prstGeom>
            <a:solidFill>
              <a:srgbClr val="E8EEF4"/>
            </a:solidFill>
            <a:ln w="12700">
              <a:solidFill>
                <a:srgbClr val="3D5A80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Text 13"/>
            <p:cNvSpPr/>
            <p:nvPr/>
          </p:nvSpPr>
          <p:spPr>
            <a:xfrm>
              <a:off x="502920" y="4546277"/>
              <a:ext cx="2926080" cy="276999"/>
            </a:xfrm>
            <a:prstGeom prst="rect">
              <a:avLst/>
            </a:prstGeom>
            <a:noFill/>
            <a:ln/>
          </p:spPr>
          <p:txBody>
            <a:bodyPr wrap="square" rtlCol="0" anchor="ctr">
              <a:spAutoFit/>
            </a:bodyPr>
            <a:lstStyle/>
            <a:p>
              <a:pPr marL="0" indent="0" algn="l">
                <a:buNone/>
              </a:pPr>
              <a:r>
                <a:rPr lang="en-US" sz="1200" b="1" dirty="0">
                  <a:solidFill>
                    <a:srgbClr val="0D1B2A"/>
                  </a:solidFill>
                  <a:latin typeface="Trebuchet MS" pitchFamily="34" charset="0"/>
                  <a:ea typeface="Trebuchet MS" pitchFamily="34" charset="-122"/>
                  <a:cs typeface="Trebuchet MS" pitchFamily="34" charset="-120"/>
                </a:rPr>
                <a:t>Unassessed (but compulsory): </a:t>
              </a:r>
              <a:endParaRPr lang="en-US" sz="1200" dirty="0"/>
            </a:p>
          </p:txBody>
        </p:sp>
        <p:sp>
          <p:nvSpPr>
            <p:cNvPr id="16" name="Text 14"/>
            <p:cNvSpPr/>
            <p:nvPr/>
          </p:nvSpPr>
          <p:spPr>
            <a:xfrm>
              <a:off x="3429000" y="4453944"/>
              <a:ext cx="5212080" cy="461665"/>
            </a:xfrm>
            <a:prstGeom prst="rect">
              <a:avLst/>
            </a:prstGeom>
            <a:noFill/>
            <a:ln/>
          </p:spPr>
          <p:txBody>
            <a:bodyPr wrap="square" rtlCol="0" anchor="ctr">
              <a:spAutoFit/>
            </a:bodyPr>
            <a:lstStyle/>
            <a:p>
              <a:pPr marL="0" indent="0" algn="l">
                <a:buNone/>
              </a:pPr>
              <a:r>
                <a:rPr lang="en-US" sz="1200" dirty="0">
                  <a:solidFill>
                    <a:srgbClr val="333333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Formal Project Proposal (submitted within first 2 weeks of term)   |   Ethical Review Checklist</a:t>
              </a:r>
              <a:endParaRPr lang="en-US" sz="1200" dirty="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7E93B60-929B-2CC8-2A7D-AB5C3F1A2846}"/>
              </a:ext>
            </a:extLst>
          </p:cNvPr>
          <p:cNvGrpSpPr/>
          <p:nvPr/>
        </p:nvGrpSpPr>
        <p:grpSpPr>
          <a:xfrm>
            <a:off x="320040" y="3513221"/>
            <a:ext cx="8596266" cy="617622"/>
            <a:chOff x="320040" y="3554529"/>
            <a:chExt cx="8596266" cy="617622"/>
          </a:xfrm>
        </p:grpSpPr>
        <p:sp>
          <p:nvSpPr>
            <p:cNvPr id="17" name="Shape 12">
              <a:extLst>
                <a:ext uri="{FF2B5EF4-FFF2-40B4-BE49-F238E27FC236}">
                  <a16:creationId xmlns:a16="http://schemas.microsoft.com/office/drawing/2014/main" id="{AE7A9DCC-CE33-67AA-BF06-FF9D32CAB859}"/>
                </a:ext>
              </a:extLst>
            </p:cNvPr>
            <p:cNvSpPr/>
            <p:nvPr/>
          </p:nvSpPr>
          <p:spPr>
            <a:xfrm>
              <a:off x="320040" y="3554931"/>
              <a:ext cx="8595360" cy="617220"/>
            </a:xfrm>
            <a:prstGeom prst="rect">
              <a:avLst/>
            </a:prstGeom>
            <a:solidFill>
              <a:srgbClr val="0D1B2A"/>
            </a:solidFill>
            <a:ln w="12700">
              <a:solidFill>
                <a:srgbClr val="3D5A80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Text 13">
              <a:extLst>
                <a:ext uri="{FF2B5EF4-FFF2-40B4-BE49-F238E27FC236}">
                  <a16:creationId xmlns:a16="http://schemas.microsoft.com/office/drawing/2014/main" id="{784B92CB-BC89-4B00-1D43-3224726CB1D4}"/>
                </a:ext>
              </a:extLst>
            </p:cNvPr>
            <p:cNvSpPr/>
            <p:nvPr/>
          </p:nvSpPr>
          <p:spPr>
            <a:xfrm>
              <a:off x="502919" y="3761387"/>
              <a:ext cx="2957543" cy="276999"/>
            </a:xfrm>
            <a:prstGeom prst="rect">
              <a:avLst/>
            </a:prstGeom>
            <a:noFill/>
            <a:ln/>
          </p:spPr>
          <p:txBody>
            <a:bodyPr wrap="square" rtlCol="0" anchor="ctr">
              <a:spAutoFit/>
            </a:bodyPr>
            <a:lstStyle/>
            <a:p>
              <a:pPr marL="0" indent="0" algn="l">
                <a:buNone/>
              </a:pPr>
              <a:r>
                <a:rPr lang="en-US" sz="1200" b="1" dirty="0">
                  <a:solidFill>
                    <a:srgbClr val="FFC000"/>
                  </a:solidFill>
                  <a:latin typeface="Trebuchet MS" pitchFamily="34" charset="0"/>
                  <a:ea typeface="Trebuchet MS" pitchFamily="34" charset="-122"/>
                  <a:cs typeface="Trebuchet MS" pitchFamily="34" charset="-120"/>
                </a:rPr>
                <a:t>Assessed (Pass/Fail): </a:t>
              </a:r>
              <a:endParaRPr lang="en-US" sz="1200" dirty="0">
                <a:solidFill>
                  <a:srgbClr val="FFC000"/>
                </a:solidFill>
              </a:endParaRPr>
            </a:p>
          </p:txBody>
        </p:sp>
        <p:sp>
          <p:nvSpPr>
            <p:cNvPr id="19" name="Text 14">
              <a:extLst>
                <a:ext uri="{FF2B5EF4-FFF2-40B4-BE49-F238E27FC236}">
                  <a16:creationId xmlns:a16="http://schemas.microsoft.com/office/drawing/2014/main" id="{852878B2-1669-A224-203B-20DE9756BEF1}"/>
                </a:ext>
              </a:extLst>
            </p:cNvPr>
            <p:cNvSpPr/>
            <p:nvPr/>
          </p:nvSpPr>
          <p:spPr>
            <a:xfrm>
              <a:off x="3429000" y="3761387"/>
              <a:ext cx="5268124" cy="276999"/>
            </a:xfrm>
            <a:prstGeom prst="rect">
              <a:avLst/>
            </a:prstGeom>
            <a:noFill/>
            <a:ln/>
          </p:spPr>
          <p:txBody>
            <a:bodyPr wrap="square" rtlCol="0" anchor="ctr">
              <a:spAutoFit/>
            </a:bodyPr>
            <a:lstStyle/>
            <a:p>
              <a:pPr marL="0" indent="0" algn="l">
                <a:buNone/>
              </a:pPr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Project-In-Progress: Poster and video demonstrating progress in January</a:t>
              </a:r>
              <a:endParaRPr lang="en-US" sz="12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20" name="Shape 8">
              <a:extLst>
                <a:ext uri="{FF2B5EF4-FFF2-40B4-BE49-F238E27FC236}">
                  <a16:creationId xmlns:a16="http://schemas.microsoft.com/office/drawing/2014/main" id="{0A486922-5C23-A5F0-2A38-43CC985E5175}"/>
                </a:ext>
              </a:extLst>
            </p:cNvPr>
            <p:cNvSpPr/>
            <p:nvPr/>
          </p:nvSpPr>
          <p:spPr>
            <a:xfrm>
              <a:off x="320946" y="3554529"/>
              <a:ext cx="8595360" cy="91440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rgbClr val="F0A500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LeftBar"/>
          <p:cNvSpPr>
            <a:spLocks noGrp="1"/>
          </p:cNvSpPr>
          <p:nvPr/>
        </p:nvSpPr>
        <p:spPr>
          <a:xfrm>
            <a:off x="0" y="279400"/>
            <a:ext cx="63500" cy="4229100"/>
          </a:xfrm>
          <a:prstGeom prst="rect">
            <a:avLst/>
          </a:prstGeom>
          <a:solidFill>
            <a:srgbClr val="0A7EA4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201" name="Title"/>
          <p:cNvSpPr txBox="1">
            <a:spLocks noGrp="1"/>
          </p:cNvSpPr>
          <p:nvPr/>
        </p:nvSpPr>
        <p:spPr>
          <a:xfrm>
            <a:off x="279400" y="127000"/>
            <a:ext cx="8636000" cy="431800"/>
          </a:xfrm>
          <a:prstGeom prst="rect">
            <a:avLst/>
          </a:prstGeom>
          <a:noFill/>
          <a:ln>
            <a:noFill/>
          </a:ln>
        </p:spPr>
        <p:txBody>
          <a:bodyPr wrap="square" lIns="45720" tIns="0" rIns="45720" bIns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0D1B2A"/>
                </a:solidFill>
                <a:latin typeface="Trebuchet MS" pitchFamily="34" charset="0"/>
              </a:rPr>
              <a:t>Marking Criteria — Core (Report 30%)</a:t>
            </a:r>
          </a:p>
        </p:txBody>
      </p:sp>
      <p:sp>
        <p:nvSpPr>
          <p:cNvPr id="202" name="CardBg0"/>
          <p:cNvSpPr>
            <a:spLocks noGrp="1"/>
          </p:cNvSpPr>
          <p:nvPr/>
        </p:nvSpPr>
        <p:spPr>
          <a:xfrm>
            <a:off x="279400" y="863600"/>
            <a:ext cx="8585200" cy="46990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203" name="CardTab0"/>
          <p:cNvSpPr>
            <a:spLocks noGrp="1"/>
          </p:cNvSpPr>
          <p:nvPr/>
        </p:nvSpPr>
        <p:spPr>
          <a:xfrm>
            <a:off x="279400" y="863600"/>
            <a:ext cx="88900" cy="469900"/>
          </a:xfrm>
          <a:prstGeom prst="rect">
            <a:avLst/>
          </a:prstGeom>
          <a:solidFill>
            <a:srgbClr val="1FB8CD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204" name="CardDiv0"/>
          <p:cNvSpPr>
            <a:spLocks noGrp="1"/>
          </p:cNvSpPr>
          <p:nvPr/>
        </p:nvSpPr>
        <p:spPr>
          <a:xfrm>
            <a:off x="2540000" y="939800"/>
            <a:ext cx="12700" cy="317500"/>
          </a:xfrm>
          <a:prstGeom prst="rect">
            <a:avLst/>
          </a:prstGeom>
          <a:solidFill>
            <a:srgbClr val="C5D2DC"/>
          </a:solidFill>
          <a:ln>
            <a:noFill/>
          </a:ln>
        </p:spPr>
        <p:txBody>
          <a:bodyPr/>
          <a:lstStyle/>
          <a:p>
            <a:endParaRPr lang="en-US" sz="1400" dirty="0"/>
          </a:p>
        </p:txBody>
      </p:sp>
      <p:sp>
        <p:nvSpPr>
          <p:cNvPr id="205" name="CardLabel0"/>
          <p:cNvSpPr txBox="1">
            <a:spLocks noGrp="1"/>
          </p:cNvSpPr>
          <p:nvPr/>
        </p:nvSpPr>
        <p:spPr>
          <a:xfrm>
            <a:off x="444500" y="863600"/>
            <a:ext cx="2032000" cy="469900"/>
          </a:xfrm>
          <a:prstGeom prst="rect">
            <a:avLst/>
          </a:prstGeom>
          <a:noFill/>
          <a:ln>
            <a:noFill/>
          </a:ln>
        </p:spPr>
        <p:txBody>
          <a:bodyPr wrap="square" lIns="45720" tIns="0" rIns="45720" bIns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FB8CD"/>
                </a:solidFill>
                <a:latin typeface="Trebuchet MS" pitchFamily="34" charset="0"/>
              </a:rPr>
              <a:t>CyBOK Alignment</a:t>
            </a:r>
          </a:p>
        </p:txBody>
      </p:sp>
      <p:sp>
        <p:nvSpPr>
          <p:cNvPr id="206" name="CardBody0"/>
          <p:cNvSpPr txBox="1">
            <a:spLocks noGrp="1"/>
          </p:cNvSpPr>
          <p:nvPr/>
        </p:nvSpPr>
        <p:spPr>
          <a:xfrm>
            <a:off x="2641600" y="863600"/>
            <a:ext cx="6197600" cy="469900"/>
          </a:xfrm>
          <a:prstGeom prst="rect">
            <a:avLst/>
          </a:prstGeom>
          <a:noFill/>
          <a:ln>
            <a:noFill/>
          </a:ln>
        </p:spPr>
        <p:txBody>
          <a:bodyPr wrap="square" lIns="45720" tIns="0" rIns="45720" bIns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</a:rPr>
              <a:t>Your project MUST map to one or more CyBOK knowledge areas. Failure to demonstrate this is a fail condition.</a:t>
            </a:r>
          </a:p>
        </p:txBody>
      </p:sp>
      <p:sp>
        <p:nvSpPr>
          <p:cNvPr id="207" name="CardBg1"/>
          <p:cNvSpPr>
            <a:spLocks noGrp="1"/>
          </p:cNvSpPr>
          <p:nvPr/>
        </p:nvSpPr>
        <p:spPr>
          <a:xfrm>
            <a:off x="279400" y="1346200"/>
            <a:ext cx="8585200" cy="46990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208" name="CardTab1"/>
          <p:cNvSpPr>
            <a:spLocks noGrp="1"/>
          </p:cNvSpPr>
          <p:nvPr/>
        </p:nvSpPr>
        <p:spPr>
          <a:xfrm>
            <a:off x="279400" y="1346200"/>
            <a:ext cx="88900" cy="469900"/>
          </a:xfrm>
          <a:prstGeom prst="rect">
            <a:avLst/>
          </a:prstGeom>
          <a:solidFill>
            <a:srgbClr val="0A7EA4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209" name="CardDiv1"/>
          <p:cNvSpPr>
            <a:spLocks noGrp="1"/>
          </p:cNvSpPr>
          <p:nvPr/>
        </p:nvSpPr>
        <p:spPr>
          <a:xfrm>
            <a:off x="2540000" y="1422400"/>
            <a:ext cx="12700" cy="317500"/>
          </a:xfrm>
          <a:prstGeom prst="rect">
            <a:avLst/>
          </a:prstGeom>
          <a:solidFill>
            <a:srgbClr val="C5D2DC"/>
          </a:solidFill>
          <a:ln>
            <a:noFill/>
          </a:ln>
        </p:spPr>
        <p:txBody>
          <a:bodyPr/>
          <a:lstStyle/>
          <a:p>
            <a:endParaRPr lang="en-US" sz="1400" dirty="0"/>
          </a:p>
        </p:txBody>
      </p:sp>
      <p:sp>
        <p:nvSpPr>
          <p:cNvPr id="210" name="CardLabel1"/>
          <p:cNvSpPr txBox="1">
            <a:spLocks noGrp="1"/>
          </p:cNvSpPr>
          <p:nvPr/>
        </p:nvSpPr>
        <p:spPr>
          <a:xfrm>
            <a:off x="444500" y="1346200"/>
            <a:ext cx="2032000" cy="469900"/>
          </a:xfrm>
          <a:prstGeom prst="rect">
            <a:avLst/>
          </a:prstGeom>
          <a:noFill/>
          <a:ln>
            <a:noFill/>
          </a:ln>
        </p:spPr>
        <p:txBody>
          <a:bodyPr wrap="square" lIns="45720" tIns="0" rIns="45720" bIns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A7EA4"/>
                </a:solidFill>
                <a:latin typeface="Trebuchet MS" pitchFamily="34" charset="0"/>
              </a:rPr>
              <a:t>Aims &amp; Scope</a:t>
            </a:r>
          </a:p>
        </p:txBody>
      </p:sp>
      <p:sp>
        <p:nvSpPr>
          <p:cNvPr id="211" name="CardBody1"/>
          <p:cNvSpPr txBox="1">
            <a:spLocks noGrp="1"/>
          </p:cNvSpPr>
          <p:nvPr/>
        </p:nvSpPr>
        <p:spPr>
          <a:xfrm>
            <a:off x="2641600" y="1346200"/>
            <a:ext cx="6197600" cy="469900"/>
          </a:xfrm>
          <a:prstGeom prst="rect">
            <a:avLst/>
          </a:prstGeom>
          <a:noFill/>
          <a:ln>
            <a:noFill/>
          </a:ln>
        </p:spPr>
        <p:txBody>
          <a:bodyPr wrap="square" lIns="45720" tIns="0" rIns="45720" bIns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</a:rPr>
              <a:t>Clarity and appropriateness of objectives. Is the scope well-defined and bounded?</a:t>
            </a:r>
          </a:p>
        </p:txBody>
      </p:sp>
      <p:sp>
        <p:nvSpPr>
          <p:cNvPr id="212" name="CardBg2"/>
          <p:cNvSpPr>
            <a:spLocks noGrp="1"/>
          </p:cNvSpPr>
          <p:nvPr/>
        </p:nvSpPr>
        <p:spPr>
          <a:xfrm>
            <a:off x="279400" y="1828800"/>
            <a:ext cx="8585200" cy="46990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213" name="CardTab2"/>
          <p:cNvSpPr>
            <a:spLocks noGrp="1"/>
          </p:cNvSpPr>
          <p:nvPr/>
        </p:nvSpPr>
        <p:spPr>
          <a:xfrm>
            <a:off x="279400" y="1828800"/>
            <a:ext cx="88900" cy="4699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214" name="CardDiv2"/>
          <p:cNvSpPr>
            <a:spLocks noGrp="1"/>
          </p:cNvSpPr>
          <p:nvPr/>
        </p:nvSpPr>
        <p:spPr>
          <a:xfrm>
            <a:off x="2540000" y="1905000"/>
            <a:ext cx="12700" cy="317500"/>
          </a:xfrm>
          <a:prstGeom prst="rect">
            <a:avLst/>
          </a:prstGeom>
          <a:solidFill>
            <a:srgbClr val="C5D2DC"/>
          </a:solidFill>
          <a:ln>
            <a:noFill/>
          </a:ln>
        </p:spPr>
        <p:txBody>
          <a:bodyPr/>
          <a:lstStyle/>
          <a:p>
            <a:endParaRPr lang="en-US" sz="1400" dirty="0"/>
          </a:p>
        </p:txBody>
      </p:sp>
      <p:sp>
        <p:nvSpPr>
          <p:cNvPr id="215" name="CardLabel2"/>
          <p:cNvSpPr txBox="1">
            <a:spLocks noGrp="1"/>
          </p:cNvSpPr>
          <p:nvPr/>
        </p:nvSpPr>
        <p:spPr>
          <a:xfrm>
            <a:off x="444500" y="1828800"/>
            <a:ext cx="2032000" cy="469900"/>
          </a:xfrm>
          <a:prstGeom prst="rect">
            <a:avLst/>
          </a:prstGeom>
          <a:noFill/>
          <a:ln>
            <a:noFill/>
          </a:ln>
        </p:spPr>
        <p:txBody>
          <a:bodyPr wrap="square" lIns="45720" tIns="0" rIns="45720" bIns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4D399"/>
                </a:solidFill>
                <a:latin typeface="Trebuchet MS" pitchFamily="34" charset="0"/>
              </a:rPr>
              <a:t>Literature Review</a:t>
            </a:r>
          </a:p>
        </p:txBody>
      </p:sp>
      <p:sp>
        <p:nvSpPr>
          <p:cNvPr id="216" name="CardBody2"/>
          <p:cNvSpPr txBox="1">
            <a:spLocks noGrp="1"/>
          </p:cNvSpPr>
          <p:nvPr/>
        </p:nvSpPr>
        <p:spPr>
          <a:xfrm>
            <a:off x="2641600" y="1828800"/>
            <a:ext cx="6197600" cy="469900"/>
          </a:xfrm>
          <a:prstGeom prst="rect">
            <a:avLst/>
          </a:prstGeom>
          <a:noFill/>
          <a:ln>
            <a:noFill/>
          </a:ln>
        </p:spPr>
        <p:txBody>
          <a:bodyPr wrap="square" lIns="45720" tIns="0" rIns="45720" bIns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</a:rPr>
              <a:t>Depth, breadth, and critical engagement with existing academic literature or technologies.</a:t>
            </a:r>
          </a:p>
        </p:txBody>
      </p:sp>
      <p:sp>
        <p:nvSpPr>
          <p:cNvPr id="217" name="CardBg3"/>
          <p:cNvSpPr>
            <a:spLocks noGrp="1"/>
          </p:cNvSpPr>
          <p:nvPr/>
        </p:nvSpPr>
        <p:spPr>
          <a:xfrm>
            <a:off x="279400" y="2311400"/>
            <a:ext cx="8585200" cy="46990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218" name="CardTab3"/>
          <p:cNvSpPr>
            <a:spLocks noGrp="1"/>
          </p:cNvSpPr>
          <p:nvPr/>
        </p:nvSpPr>
        <p:spPr>
          <a:xfrm>
            <a:off x="279400" y="2311400"/>
            <a:ext cx="88900" cy="4699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219" name="CardDiv3"/>
          <p:cNvSpPr>
            <a:spLocks noGrp="1"/>
          </p:cNvSpPr>
          <p:nvPr/>
        </p:nvSpPr>
        <p:spPr>
          <a:xfrm>
            <a:off x="2540000" y="2387600"/>
            <a:ext cx="12700" cy="317500"/>
          </a:xfrm>
          <a:prstGeom prst="rect">
            <a:avLst/>
          </a:prstGeom>
          <a:solidFill>
            <a:srgbClr val="C5D2DC"/>
          </a:solidFill>
          <a:ln>
            <a:noFill/>
          </a:ln>
        </p:spPr>
        <p:txBody>
          <a:bodyPr/>
          <a:lstStyle/>
          <a:p>
            <a:endParaRPr lang="en-US" sz="1400" dirty="0"/>
          </a:p>
        </p:txBody>
      </p:sp>
      <p:sp>
        <p:nvSpPr>
          <p:cNvPr id="220" name="CardLabel3"/>
          <p:cNvSpPr txBox="1">
            <a:spLocks noGrp="1"/>
          </p:cNvSpPr>
          <p:nvPr/>
        </p:nvSpPr>
        <p:spPr>
          <a:xfrm>
            <a:off x="444500" y="2311400"/>
            <a:ext cx="2032000" cy="469900"/>
          </a:xfrm>
          <a:prstGeom prst="rect">
            <a:avLst/>
          </a:prstGeom>
          <a:noFill/>
          <a:ln>
            <a:noFill/>
          </a:ln>
        </p:spPr>
        <p:txBody>
          <a:bodyPr wrap="square" lIns="45720" tIns="0" rIns="45720" bIns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A855F7"/>
                </a:solidFill>
                <a:latin typeface="Trebuchet MS" pitchFamily="34" charset="0"/>
              </a:rPr>
              <a:t>Analysis &amp; Critical Eval.</a:t>
            </a:r>
          </a:p>
        </p:txBody>
      </p:sp>
      <p:sp>
        <p:nvSpPr>
          <p:cNvPr id="221" name="CardBody3"/>
          <p:cNvSpPr txBox="1">
            <a:spLocks noGrp="1"/>
          </p:cNvSpPr>
          <p:nvPr/>
        </p:nvSpPr>
        <p:spPr>
          <a:xfrm>
            <a:off x="2641600" y="2311400"/>
            <a:ext cx="6197600" cy="469900"/>
          </a:xfrm>
          <a:prstGeom prst="rect">
            <a:avLst/>
          </a:prstGeom>
          <a:noFill/>
          <a:ln>
            <a:noFill/>
          </a:ln>
        </p:spPr>
        <p:txBody>
          <a:bodyPr wrap="square" lIns="45720" tIns="0" rIns="45720" bIns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</a:rPr>
              <a:t>Evidence of critical evaluation, problem-solving, and the ability to draw meaningful conclusions.</a:t>
            </a:r>
          </a:p>
        </p:txBody>
      </p:sp>
      <p:sp>
        <p:nvSpPr>
          <p:cNvPr id="222" name="CardBg4"/>
          <p:cNvSpPr>
            <a:spLocks noGrp="1"/>
          </p:cNvSpPr>
          <p:nvPr/>
        </p:nvSpPr>
        <p:spPr>
          <a:xfrm>
            <a:off x="279400" y="2794000"/>
            <a:ext cx="8585200" cy="46990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223" name="CardTab4"/>
          <p:cNvSpPr>
            <a:spLocks noGrp="1"/>
          </p:cNvSpPr>
          <p:nvPr/>
        </p:nvSpPr>
        <p:spPr>
          <a:xfrm>
            <a:off x="279400" y="2794000"/>
            <a:ext cx="88900" cy="469900"/>
          </a:xfrm>
          <a:prstGeom prst="rect">
            <a:avLst/>
          </a:prstGeom>
          <a:solidFill>
            <a:srgbClr val="F0A500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224" name="CardDiv4"/>
          <p:cNvSpPr>
            <a:spLocks noGrp="1"/>
          </p:cNvSpPr>
          <p:nvPr/>
        </p:nvSpPr>
        <p:spPr>
          <a:xfrm>
            <a:off x="2540000" y="2870200"/>
            <a:ext cx="12700" cy="317500"/>
          </a:xfrm>
          <a:prstGeom prst="rect">
            <a:avLst/>
          </a:prstGeom>
          <a:solidFill>
            <a:srgbClr val="C5D2DC"/>
          </a:solidFill>
          <a:ln>
            <a:noFill/>
          </a:ln>
        </p:spPr>
        <p:txBody>
          <a:bodyPr/>
          <a:lstStyle/>
          <a:p>
            <a:endParaRPr lang="en-US" sz="1400" dirty="0"/>
          </a:p>
        </p:txBody>
      </p:sp>
      <p:sp>
        <p:nvSpPr>
          <p:cNvPr id="225" name="CardLabel4"/>
          <p:cNvSpPr txBox="1">
            <a:spLocks noGrp="1"/>
          </p:cNvSpPr>
          <p:nvPr/>
        </p:nvSpPr>
        <p:spPr>
          <a:xfrm>
            <a:off x="444500" y="2794000"/>
            <a:ext cx="2032000" cy="469900"/>
          </a:xfrm>
          <a:prstGeom prst="rect">
            <a:avLst/>
          </a:prstGeom>
          <a:noFill/>
          <a:ln>
            <a:noFill/>
          </a:ln>
        </p:spPr>
        <p:txBody>
          <a:bodyPr wrap="square" lIns="45720" tIns="0" rIns="45720" bIns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0A500"/>
                </a:solidFill>
                <a:latin typeface="Trebuchet MS" pitchFamily="34" charset="0"/>
              </a:rPr>
              <a:t>Evaluation &amp; Learning</a:t>
            </a:r>
          </a:p>
        </p:txBody>
      </p:sp>
      <p:sp>
        <p:nvSpPr>
          <p:cNvPr id="226" name="CardBody4"/>
          <p:cNvSpPr txBox="1">
            <a:spLocks noGrp="1"/>
          </p:cNvSpPr>
          <p:nvPr/>
        </p:nvSpPr>
        <p:spPr>
          <a:xfrm>
            <a:off x="2641600" y="2794000"/>
            <a:ext cx="6197600" cy="469900"/>
          </a:xfrm>
          <a:prstGeom prst="rect">
            <a:avLst/>
          </a:prstGeom>
          <a:noFill/>
          <a:ln>
            <a:noFill/>
          </a:ln>
        </p:spPr>
        <p:txBody>
          <a:bodyPr wrap="square" lIns="45720" tIns="0" rIns="45720" bIns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</a:rPr>
              <a:t>Critical appraisal of the project and the process; evidence of personal learning.</a:t>
            </a:r>
          </a:p>
        </p:txBody>
      </p:sp>
      <p:sp>
        <p:nvSpPr>
          <p:cNvPr id="227" name="CardBg5"/>
          <p:cNvSpPr>
            <a:spLocks noGrp="1"/>
          </p:cNvSpPr>
          <p:nvPr/>
        </p:nvSpPr>
        <p:spPr>
          <a:xfrm>
            <a:off x="279400" y="3276600"/>
            <a:ext cx="8585200" cy="46990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228" name="CardTab5"/>
          <p:cNvSpPr>
            <a:spLocks noGrp="1"/>
          </p:cNvSpPr>
          <p:nvPr/>
        </p:nvSpPr>
        <p:spPr>
          <a:xfrm>
            <a:off x="279400" y="3276600"/>
            <a:ext cx="88900" cy="469900"/>
          </a:xfrm>
          <a:prstGeom prst="rect">
            <a:avLst/>
          </a:prstGeom>
          <a:solidFill>
            <a:srgbClr val="E05A3A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229" name="CardDiv5"/>
          <p:cNvSpPr>
            <a:spLocks noGrp="1"/>
          </p:cNvSpPr>
          <p:nvPr/>
        </p:nvSpPr>
        <p:spPr>
          <a:xfrm>
            <a:off x="2540000" y="3352800"/>
            <a:ext cx="12700" cy="317500"/>
          </a:xfrm>
          <a:prstGeom prst="rect">
            <a:avLst/>
          </a:prstGeom>
          <a:solidFill>
            <a:srgbClr val="C5D2DC"/>
          </a:solidFill>
          <a:ln>
            <a:noFill/>
          </a:ln>
        </p:spPr>
        <p:txBody>
          <a:bodyPr/>
          <a:lstStyle/>
          <a:p>
            <a:endParaRPr lang="en-US" sz="1400" dirty="0"/>
          </a:p>
        </p:txBody>
      </p:sp>
      <p:sp>
        <p:nvSpPr>
          <p:cNvPr id="230" name="CardLabel5"/>
          <p:cNvSpPr txBox="1">
            <a:spLocks noGrp="1"/>
          </p:cNvSpPr>
          <p:nvPr/>
        </p:nvSpPr>
        <p:spPr>
          <a:xfrm>
            <a:off x="444500" y="3276600"/>
            <a:ext cx="2032000" cy="469900"/>
          </a:xfrm>
          <a:prstGeom prst="rect">
            <a:avLst/>
          </a:prstGeom>
          <a:noFill/>
          <a:ln>
            <a:noFill/>
          </a:ln>
        </p:spPr>
        <p:txBody>
          <a:bodyPr wrap="square" lIns="45720" tIns="0" rIns="45720" bIns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05A3A"/>
                </a:solidFill>
                <a:latin typeface="Trebuchet MS" pitchFamily="34" charset="0"/>
              </a:rPr>
              <a:t>Presentation &amp; Structuring</a:t>
            </a:r>
          </a:p>
        </p:txBody>
      </p:sp>
      <p:sp>
        <p:nvSpPr>
          <p:cNvPr id="231" name="CardBody5"/>
          <p:cNvSpPr txBox="1">
            <a:spLocks noGrp="1"/>
          </p:cNvSpPr>
          <p:nvPr/>
        </p:nvSpPr>
        <p:spPr>
          <a:xfrm>
            <a:off x="2641600" y="3276600"/>
            <a:ext cx="6197600" cy="469900"/>
          </a:xfrm>
          <a:prstGeom prst="rect">
            <a:avLst/>
          </a:prstGeom>
          <a:noFill/>
          <a:ln>
            <a:noFill/>
          </a:ln>
        </p:spPr>
        <p:txBody>
          <a:bodyPr wrap="square" lIns="45720" tIns="0" rIns="45720" bIns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</a:rPr>
              <a:t>Writing quality, clarity, organisation, adherence to academic standards.</a:t>
            </a:r>
          </a:p>
        </p:txBody>
      </p:sp>
      <p:sp>
        <p:nvSpPr>
          <p:cNvPr id="232" name="CardBg6"/>
          <p:cNvSpPr>
            <a:spLocks noGrp="1"/>
          </p:cNvSpPr>
          <p:nvPr/>
        </p:nvSpPr>
        <p:spPr>
          <a:xfrm>
            <a:off x="279400" y="3759200"/>
            <a:ext cx="8585200" cy="46990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233" name="CardTab6"/>
          <p:cNvSpPr>
            <a:spLocks noGrp="1"/>
          </p:cNvSpPr>
          <p:nvPr/>
        </p:nvSpPr>
        <p:spPr>
          <a:xfrm>
            <a:off x="279400" y="3759200"/>
            <a:ext cx="88900" cy="469900"/>
          </a:xfrm>
          <a:prstGeom prst="rect">
            <a:avLst/>
          </a:prstGeom>
          <a:solidFill>
            <a:srgbClr val="1FB8CD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234" name="CardDiv6"/>
          <p:cNvSpPr>
            <a:spLocks noGrp="1"/>
          </p:cNvSpPr>
          <p:nvPr/>
        </p:nvSpPr>
        <p:spPr>
          <a:xfrm>
            <a:off x="2540000" y="3835400"/>
            <a:ext cx="12700" cy="317500"/>
          </a:xfrm>
          <a:prstGeom prst="rect">
            <a:avLst/>
          </a:prstGeom>
          <a:solidFill>
            <a:srgbClr val="C5D2DC"/>
          </a:solidFill>
          <a:ln>
            <a:noFill/>
          </a:ln>
        </p:spPr>
        <p:txBody>
          <a:bodyPr/>
          <a:lstStyle/>
          <a:p>
            <a:endParaRPr lang="en-US" sz="1400" dirty="0"/>
          </a:p>
        </p:txBody>
      </p:sp>
      <p:sp>
        <p:nvSpPr>
          <p:cNvPr id="235" name="CardLabel6"/>
          <p:cNvSpPr txBox="1">
            <a:spLocks noGrp="1"/>
          </p:cNvSpPr>
          <p:nvPr/>
        </p:nvSpPr>
        <p:spPr>
          <a:xfrm>
            <a:off x="444500" y="3759200"/>
            <a:ext cx="2032000" cy="469900"/>
          </a:xfrm>
          <a:prstGeom prst="rect">
            <a:avLst/>
          </a:prstGeom>
          <a:noFill/>
          <a:ln>
            <a:noFill/>
          </a:ln>
        </p:spPr>
        <p:txBody>
          <a:bodyPr wrap="square" lIns="45720" tIns="0" rIns="45720" bIns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FB8CD"/>
                </a:solidFill>
                <a:latin typeface="Trebuchet MS" pitchFamily="34" charset="0"/>
              </a:rPr>
              <a:t>Project Planning</a:t>
            </a:r>
          </a:p>
        </p:txBody>
      </p:sp>
      <p:sp>
        <p:nvSpPr>
          <p:cNvPr id="236" name="CardBody6"/>
          <p:cNvSpPr txBox="1">
            <a:spLocks noGrp="1"/>
          </p:cNvSpPr>
          <p:nvPr/>
        </p:nvSpPr>
        <p:spPr>
          <a:xfrm>
            <a:off x="2641600" y="3759200"/>
            <a:ext cx="6197600" cy="469900"/>
          </a:xfrm>
          <a:prstGeom prst="rect">
            <a:avLst/>
          </a:prstGeom>
          <a:noFill/>
          <a:ln>
            <a:noFill/>
          </a:ln>
        </p:spPr>
        <p:txBody>
          <a:bodyPr wrap="square" lIns="45720" tIns="0" rIns="45720" bIns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</a:rPr>
              <a:t>Evidence of planning, supervision logs, time management.</a:t>
            </a:r>
          </a:p>
        </p:txBody>
      </p:sp>
      <p:sp>
        <p:nvSpPr>
          <p:cNvPr id="237" name="CardBg7"/>
          <p:cNvSpPr>
            <a:spLocks noGrp="1"/>
          </p:cNvSpPr>
          <p:nvPr/>
        </p:nvSpPr>
        <p:spPr>
          <a:xfrm>
            <a:off x="279400" y="4241800"/>
            <a:ext cx="8585200" cy="46990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238" name="CardTab7"/>
          <p:cNvSpPr>
            <a:spLocks noGrp="1"/>
          </p:cNvSpPr>
          <p:nvPr/>
        </p:nvSpPr>
        <p:spPr>
          <a:xfrm>
            <a:off x="279400" y="4241800"/>
            <a:ext cx="88900" cy="469900"/>
          </a:xfrm>
          <a:prstGeom prst="rect">
            <a:avLst/>
          </a:prstGeom>
          <a:solidFill>
            <a:srgbClr val="0A7EA4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239" name="CardDiv7"/>
          <p:cNvSpPr>
            <a:spLocks noGrp="1"/>
          </p:cNvSpPr>
          <p:nvPr/>
        </p:nvSpPr>
        <p:spPr>
          <a:xfrm>
            <a:off x="2540000" y="4318000"/>
            <a:ext cx="12700" cy="317500"/>
          </a:xfrm>
          <a:prstGeom prst="rect">
            <a:avLst/>
          </a:prstGeom>
          <a:solidFill>
            <a:srgbClr val="C5D2DC"/>
          </a:solidFill>
          <a:ln>
            <a:noFill/>
          </a:ln>
        </p:spPr>
        <p:txBody>
          <a:bodyPr/>
          <a:lstStyle/>
          <a:p>
            <a:endParaRPr lang="en-US" sz="1400" dirty="0"/>
          </a:p>
        </p:txBody>
      </p:sp>
      <p:sp>
        <p:nvSpPr>
          <p:cNvPr id="240" name="CardLabel7"/>
          <p:cNvSpPr txBox="1">
            <a:spLocks noGrp="1"/>
          </p:cNvSpPr>
          <p:nvPr/>
        </p:nvSpPr>
        <p:spPr>
          <a:xfrm>
            <a:off x="444500" y="4241800"/>
            <a:ext cx="2032000" cy="469900"/>
          </a:xfrm>
          <a:prstGeom prst="rect">
            <a:avLst/>
          </a:prstGeom>
          <a:noFill/>
          <a:ln>
            <a:noFill/>
          </a:ln>
        </p:spPr>
        <p:txBody>
          <a:bodyPr wrap="square" lIns="45720" tIns="0" rIns="45720" bIns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A7EA4"/>
                </a:solidFill>
                <a:latin typeface="Trebuchet MS" pitchFamily="34" charset="0"/>
              </a:rPr>
              <a:t>Citation &amp; Referencing</a:t>
            </a:r>
          </a:p>
        </p:txBody>
      </p:sp>
      <p:sp>
        <p:nvSpPr>
          <p:cNvPr id="241" name="CardBody7"/>
          <p:cNvSpPr txBox="1">
            <a:spLocks noGrp="1"/>
          </p:cNvSpPr>
          <p:nvPr/>
        </p:nvSpPr>
        <p:spPr>
          <a:xfrm>
            <a:off x="2641600" y="4241800"/>
            <a:ext cx="6197600" cy="469900"/>
          </a:xfrm>
          <a:prstGeom prst="rect">
            <a:avLst/>
          </a:prstGeom>
          <a:noFill/>
          <a:ln>
            <a:noFill/>
          </a:ln>
        </p:spPr>
        <p:txBody>
          <a:bodyPr wrap="square" lIns="45720" tIns="0" rIns="45720" bIns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</a:rPr>
              <a:t>Accuracy in UWE Harvard format throughout.</a:t>
            </a:r>
          </a:p>
        </p:txBody>
      </p:sp>
      <p:sp>
        <p:nvSpPr>
          <p:cNvPr id="242" name="BannerBg"/>
          <p:cNvSpPr>
            <a:spLocks noGrp="1"/>
          </p:cNvSpPr>
          <p:nvPr/>
        </p:nvSpPr>
        <p:spPr>
          <a:xfrm>
            <a:off x="279400" y="4749800"/>
            <a:ext cx="8585200" cy="330200"/>
          </a:xfrm>
          <a:prstGeom prst="rect">
            <a:avLst/>
          </a:prstGeom>
          <a:solidFill>
            <a:srgbClr val="FFF8E8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243" name="BannerTab"/>
          <p:cNvSpPr>
            <a:spLocks noGrp="1"/>
          </p:cNvSpPr>
          <p:nvPr/>
        </p:nvSpPr>
        <p:spPr>
          <a:xfrm>
            <a:off x="279400" y="4749800"/>
            <a:ext cx="50800" cy="330200"/>
          </a:xfrm>
          <a:prstGeom prst="rect">
            <a:avLst/>
          </a:prstGeom>
          <a:solidFill>
            <a:srgbClr val="F0A500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244" name="BannerText"/>
          <p:cNvSpPr txBox="1">
            <a:spLocks noGrp="1"/>
          </p:cNvSpPr>
          <p:nvPr/>
        </p:nvSpPr>
        <p:spPr>
          <a:xfrm>
            <a:off x="406400" y="4749800"/>
            <a:ext cx="8382000" cy="330200"/>
          </a:xfrm>
          <a:prstGeom prst="rect">
            <a:avLst/>
          </a:prstGeom>
          <a:noFill/>
          <a:ln>
            <a:noFill/>
          </a:ln>
        </p:spPr>
        <p:txBody>
          <a:bodyPr wrap="square" lIns="45720" tIns="0" rIns="45720" bIns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2D3F50"/>
                </a:solidFill>
                <a:latin typeface="Calibri" pitchFamily="34" charset="0"/>
              </a:rPr>
              <a:t>Move beyond description — focused question, critical engagement with literature, </a:t>
            </a:r>
          </a:p>
          <a:p>
            <a:pPr marL="0" indent="0" algn="ctr">
              <a:buNone/>
            </a:pPr>
            <a:r>
              <a:rPr lang="en-US" sz="1200" dirty="0">
                <a:solidFill>
                  <a:srgbClr val="2D3F50"/>
                </a:solidFill>
                <a:latin typeface="Calibri" pitchFamily="34" charset="0"/>
              </a:rPr>
              <a:t>and your own analysis or evaluation that goes past the taught material.</a:t>
            </a:r>
          </a:p>
        </p:txBody>
      </p:sp>
    </p:spTree>
    <p:extLst>
      <p:ext uri="{BB962C8B-B14F-4D97-AF65-F5344CB8AC3E}">
        <p14:creationId xmlns:p14="http://schemas.microsoft.com/office/powerpoint/2010/main" val="2457761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74320"/>
            <a:ext cx="64008" cy="4572000"/>
          </a:xfrm>
          <a:prstGeom prst="rect">
            <a:avLst/>
          </a:prstGeom>
          <a:solidFill>
            <a:srgbClr val="0A7EA4"/>
          </a:solidFill>
          <a:ln w="12700">
            <a:solidFill>
              <a:srgbClr val="0A7EA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274320" y="182880"/>
            <a:ext cx="8595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FFFFF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The Viva — Why Does It Carry 70%?</a:t>
            </a:r>
            <a:endParaRPr lang="en-US" sz="3000" b="1" dirty="0">
              <a:latin typeface="Trebuchet MS"/>
            </a:endParaRPr>
          </a:p>
        </p:txBody>
      </p:sp>
      <p:sp>
        <p:nvSpPr>
          <p:cNvPr id="4" name="Text 2"/>
          <p:cNvSpPr/>
          <p:nvPr/>
        </p:nvSpPr>
        <p:spPr>
          <a:xfrm>
            <a:off x="274320" y="82296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i="1" dirty="0">
                <a:solidFill>
                  <a:srgbClr val="1FB8CD"/>
                </a:solidFill>
                <a:latin typeface="Trebuchet MS"/>
                <a:ea typeface="Calibri" pitchFamily="34" charset="-122"/>
                <a:cs typeface="Calibri" pitchFamily="34" charset="-120"/>
              </a:rPr>
              <a:t>The viva is the primary assessment mechanism because it is the most reliable indicator of genuine ownership and understanding.</a:t>
            </a:r>
            <a:endParaRPr lang="en-US" sz="1400" dirty="0">
              <a:latin typeface="Trebuchet M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274320" y="1463040"/>
            <a:ext cx="8503920" cy="777240"/>
          </a:xfrm>
          <a:prstGeom prst="rect">
            <a:avLst/>
          </a:prstGeom>
          <a:solidFill>
            <a:srgbClr val="3D5A80"/>
          </a:solidFill>
          <a:ln w="12700">
            <a:solidFill>
              <a:srgbClr val="3D5A8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Shape 4"/>
          <p:cNvSpPr/>
          <p:nvPr/>
        </p:nvSpPr>
        <p:spPr>
          <a:xfrm>
            <a:off x="274320" y="1463040"/>
            <a:ext cx="54864" cy="777240"/>
          </a:xfrm>
          <a:prstGeom prst="rect">
            <a:avLst/>
          </a:prstGeom>
          <a:solidFill>
            <a:srgbClr val="F0A500"/>
          </a:solidFill>
          <a:ln w="12700">
            <a:solidFill>
              <a:srgbClr val="F0A50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502920" y="1574662"/>
            <a:ext cx="2926080" cy="5539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0A500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Subject Knowledge &amp; Depth</a:t>
            </a:r>
            <a:endParaRPr lang="en-US" sz="1400" b="1" dirty="0">
              <a:latin typeface="Trebuchet MS"/>
            </a:endParaRPr>
          </a:p>
        </p:txBody>
      </p:sp>
      <p:sp>
        <p:nvSpPr>
          <p:cNvPr id="8" name="Text 6"/>
          <p:cNvSpPr/>
          <p:nvPr/>
        </p:nvSpPr>
        <p:spPr>
          <a:xfrm>
            <a:off x="3520440" y="1559273"/>
            <a:ext cx="5120640" cy="584775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F4F8FB"/>
                </a:solidFill>
                <a:latin typeface="Trebuchet MS"/>
                <a:ea typeface="Calibri" pitchFamily="34" charset="-122"/>
                <a:cs typeface="Calibri" pitchFamily="34" charset="-120"/>
              </a:rPr>
              <a:t>Can you explain your topic beyond what is written in the report? Do you understand the underlying concepts?</a:t>
            </a:r>
            <a:endParaRPr lang="en-US" sz="1400" dirty="0">
              <a:latin typeface="Trebuchet M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274320" y="2350008"/>
            <a:ext cx="8503920" cy="777240"/>
          </a:xfrm>
          <a:prstGeom prst="rect">
            <a:avLst/>
          </a:prstGeom>
          <a:solidFill>
            <a:srgbClr val="3D5A80"/>
          </a:solidFill>
          <a:ln w="12700">
            <a:solidFill>
              <a:srgbClr val="3D5A8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Shape 8"/>
          <p:cNvSpPr/>
          <p:nvPr/>
        </p:nvSpPr>
        <p:spPr>
          <a:xfrm>
            <a:off x="274320" y="2350008"/>
            <a:ext cx="54864" cy="777240"/>
          </a:xfrm>
          <a:prstGeom prst="rect">
            <a:avLst/>
          </a:prstGeom>
          <a:solidFill>
            <a:srgbClr val="F0A500"/>
          </a:solidFill>
          <a:ln w="12700">
            <a:solidFill>
              <a:srgbClr val="F0A50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/>
          <p:cNvSpPr/>
          <p:nvPr/>
        </p:nvSpPr>
        <p:spPr>
          <a:xfrm>
            <a:off x="502920" y="2600129"/>
            <a:ext cx="2926080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0A500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Critical Analysis</a:t>
            </a:r>
            <a:endParaRPr lang="en-US" sz="1400" b="1" dirty="0">
              <a:latin typeface="Trebuchet M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3520440" y="2446241"/>
            <a:ext cx="5120640" cy="584775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F4F8FB"/>
                </a:solidFill>
                <a:latin typeface="Trebuchet MS"/>
                <a:ea typeface="Calibri" pitchFamily="34" charset="-122"/>
                <a:cs typeface="Calibri" pitchFamily="34" charset="-120"/>
              </a:rPr>
              <a:t>Can you evaluate your own work, identify its limitations, and discuss alternatives you considered?</a:t>
            </a:r>
            <a:endParaRPr lang="en-US" sz="1400" dirty="0">
              <a:latin typeface="Trebuchet M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274320" y="3236976"/>
            <a:ext cx="8503920" cy="777240"/>
          </a:xfrm>
          <a:prstGeom prst="rect">
            <a:avLst/>
          </a:prstGeom>
          <a:solidFill>
            <a:srgbClr val="3D5A80"/>
          </a:solidFill>
          <a:ln w="12700">
            <a:solidFill>
              <a:srgbClr val="3D5A8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Shape 12"/>
          <p:cNvSpPr/>
          <p:nvPr/>
        </p:nvSpPr>
        <p:spPr>
          <a:xfrm>
            <a:off x="274320" y="3236976"/>
            <a:ext cx="54864" cy="777240"/>
          </a:xfrm>
          <a:prstGeom prst="rect">
            <a:avLst/>
          </a:prstGeom>
          <a:solidFill>
            <a:srgbClr val="F0A500"/>
          </a:solidFill>
          <a:ln w="12700">
            <a:solidFill>
              <a:srgbClr val="F0A50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Text 13"/>
          <p:cNvSpPr/>
          <p:nvPr/>
        </p:nvSpPr>
        <p:spPr>
          <a:xfrm>
            <a:off x="502920" y="3348598"/>
            <a:ext cx="2926080" cy="5539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0A500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Response Under Questioning</a:t>
            </a:r>
            <a:endParaRPr lang="en-US" sz="1400" b="1" dirty="0">
              <a:latin typeface="Trebuchet MS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3520440" y="3333209"/>
            <a:ext cx="5120640" cy="584775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F4F8FB"/>
                </a:solidFill>
                <a:latin typeface="Trebuchet MS"/>
                <a:ea typeface="Calibri" pitchFamily="34" charset="-122"/>
                <a:cs typeface="Calibri" pitchFamily="34" charset="-120"/>
              </a:rPr>
              <a:t>Can you defend your decisions and methodology when challenged by two independent markers?</a:t>
            </a:r>
            <a:endParaRPr lang="en-US" sz="1400" dirty="0">
              <a:latin typeface="Trebuchet MS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274320" y="4123944"/>
            <a:ext cx="8503920" cy="777240"/>
          </a:xfrm>
          <a:prstGeom prst="rect">
            <a:avLst/>
          </a:prstGeom>
          <a:solidFill>
            <a:srgbClr val="3D5A80"/>
          </a:solidFill>
          <a:ln w="12700">
            <a:solidFill>
              <a:srgbClr val="3D5A8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8" name="Shape 16"/>
          <p:cNvSpPr/>
          <p:nvPr/>
        </p:nvSpPr>
        <p:spPr>
          <a:xfrm>
            <a:off x="274320" y="4123944"/>
            <a:ext cx="54864" cy="777240"/>
          </a:xfrm>
          <a:prstGeom prst="rect">
            <a:avLst/>
          </a:prstGeom>
          <a:solidFill>
            <a:srgbClr val="F0A500"/>
          </a:solidFill>
          <a:ln w="12700">
            <a:solidFill>
              <a:srgbClr val="F0A50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9" name="Text 17"/>
          <p:cNvSpPr/>
          <p:nvPr/>
        </p:nvSpPr>
        <p:spPr>
          <a:xfrm>
            <a:off x="502920" y="4235566"/>
            <a:ext cx="2926080" cy="5539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0A500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Presentation Professionalism</a:t>
            </a:r>
            <a:endParaRPr lang="en-US" sz="1400" b="1" dirty="0">
              <a:latin typeface="Trebuchet M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3520440" y="4220177"/>
            <a:ext cx="5120640" cy="584775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F4F8FB"/>
                </a:solidFill>
                <a:latin typeface="Trebuchet MS"/>
                <a:ea typeface="Calibri" pitchFamily="34" charset="-122"/>
                <a:cs typeface="Calibri" pitchFamily="34" charset="-120"/>
              </a:rPr>
              <a:t>Does your 15-minute presentation clearly communicate context, problem, method, and outcomes?</a:t>
            </a:r>
            <a:endParaRPr lang="en-US" sz="1400" dirty="0">
              <a:latin typeface="Trebuchet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74720" cy="5143500"/>
          </a:xfrm>
          <a:prstGeom prst="rect">
            <a:avLst/>
          </a:prstGeom>
          <a:solidFill>
            <a:srgbClr val="065E7C"/>
          </a:solidFill>
          <a:ln w="12700">
            <a:solidFill>
              <a:srgbClr val="065E7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182880" y="1280160"/>
            <a:ext cx="301752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kern="0" spc="30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DEFINING YOUR PROJECT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3840480" y="2011680"/>
            <a:ext cx="5029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i="1" dirty="0">
                <a:solidFill>
                  <a:srgbClr val="1FB8C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Finding the right topic is the hardest part — start now.</a:t>
            </a:r>
            <a:endParaRPr lang="en-US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45770" y="342900"/>
            <a:ext cx="7874446" cy="3771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000" b="1" dirty="0">
                <a:solidFill>
                  <a:srgbClr val="F4F8FF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What “Applied Projects” can include</a:t>
            </a:r>
            <a:endParaRPr lang="en-US" sz="3000" b="1" dirty="0">
              <a:latin typeface="Trebuchet M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66344" y="754380"/>
            <a:ext cx="6720840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i="1" dirty="0">
                <a:solidFill>
                  <a:srgbClr val="8BA0B2"/>
                </a:solidFill>
                <a:latin typeface="Trebuchet MS"/>
                <a:ea typeface="Calibri" pitchFamily="34" charset="-122"/>
                <a:cs typeface="Calibri" pitchFamily="34" charset="-120"/>
              </a:rPr>
              <a:t>A variety of project types. Define a problem and find a solution.</a:t>
            </a:r>
            <a:endParaRPr lang="en-US" sz="1200" i="1" dirty="0">
              <a:latin typeface="Trebuchet M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191651" y="1234439"/>
            <a:ext cx="2825496" cy="1280881"/>
          </a:xfrm>
          <a:prstGeom prst="roundRect">
            <a:avLst>
              <a:gd name="adj" fmla="val 11613"/>
            </a:avLst>
          </a:prstGeom>
          <a:solidFill>
            <a:srgbClr val="0A1520"/>
          </a:solidFill>
          <a:ln w="12700">
            <a:solidFill>
              <a:srgbClr val="2A466F"/>
            </a:solidFill>
            <a:prstDash val="solid"/>
          </a:ln>
        </p:spPr>
        <p:txBody>
          <a:bodyPr/>
          <a:lstStyle/>
          <a:p>
            <a:endParaRPr lang="en-GB" sz="1350"/>
          </a:p>
        </p:txBody>
      </p:sp>
      <p:sp>
        <p:nvSpPr>
          <p:cNvPr id="7" name="Text 5"/>
          <p:cNvSpPr/>
          <p:nvPr/>
        </p:nvSpPr>
        <p:spPr>
          <a:xfrm>
            <a:off x="315097" y="1344168"/>
            <a:ext cx="219456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rgbClr val="1FB8CD"/>
                </a:solidFill>
                <a:latin typeface="Trebuchet MS"/>
              </a:rPr>
              <a:t>Comparative evaluation</a:t>
            </a:r>
            <a:endParaRPr lang="en-US" sz="1400" b="1" dirty="0">
              <a:latin typeface="Trebuchet MS"/>
            </a:endParaRPr>
          </a:p>
        </p:txBody>
      </p:sp>
      <p:sp>
        <p:nvSpPr>
          <p:cNvPr id="8" name="Text 6"/>
          <p:cNvSpPr/>
          <p:nvPr/>
        </p:nvSpPr>
        <p:spPr>
          <a:xfrm>
            <a:off x="315097" y="1574622"/>
            <a:ext cx="2528065" cy="7362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400" dirty="0">
                <a:solidFill>
                  <a:srgbClr val="F4F8FF"/>
                </a:solidFill>
                <a:latin typeface="Trebuchet MS"/>
              </a:rPr>
              <a:t>Compare credible security options using justified requirements, metrics and a representative setup.</a:t>
            </a:r>
            <a:endParaRPr lang="en-US" sz="1400" dirty="0">
              <a:latin typeface="Trebuchet M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3153071" y="1234439"/>
            <a:ext cx="2825496" cy="1280881"/>
          </a:xfrm>
          <a:prstGeom prst="roundRect">
            <a:avLst>
              <a:gd name="adj" fmla="val 11613"/>
            </a:avLst>
          </a:prstGeom>
          <a:solidFill>
            <a:srgbClr val="0A1520"/>
          </a:solidFill>
          <a:ln w="12700">
            <a:solidFill>
              <a:srgbClr val="2A466F"/>
            </a:solidFill>
            <a:prstDash val="solid"/>
          </a:ln>
        </p:spPr>
        <p:txBody>
          <a:bodyPr/>
          <a:lstStyle/>
          <a:p>
            <a:endParaRPr lang="en-GB" sz="1350"/>
          </a:p>
        </p:txBody>
      </p:sp>
      <p:sp>
        <p:nvSpPr>
          <p:cNvPr id="10" name="Text 8"/>
          <p:cNvSpPr/>
          <p:nvPr/>
        </p:nvSpPr>
        <p:spPr>
          <a:xfrm>
            <a:off x="3313584" y="1344168"/>
            <a:ext cx="219456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rgbClr val="34D399"/>
                </a:solidFill>
                <a:latin typeface="Trebuchet MS"/>
              </a:rPr>
              <a:t>Build-and-test artefact</a:t>
            </a:r>
            <a:endParaRPr lang="en-US" sz="1400" b="1" dirty="0">
              <a:latin typeface="Trebuchet M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3313584" y="1574622"/>
            <a:ext cx="2510746" cy="8410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400" dirty="0">
                <a:solidFill>
                  <a:srgbClr val="F4F8FF"/>
                </a:solidFill>
                <a:latin typeface="Trebuchet MS"/>
              </a:rPr>
              <a:t>Design and implement a mechanism, then evaluate its functional and security performance.</a:t>
            </a:r>
            <a:endParaRPr lang="en-US" sz="1400" dirty="0">
              <a:latin typeface="Trebuchet M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6114492" y="1234439"/>
            <a:ext cx="2825496" cy="1280881"/>
          </a:xfrm>
          <a:prstGeom prst="roundRect">
            <a:avLst>
              <a:gd name="adj" fmla="val 11613"/>
            </a:avLst>
          </a:prstGeom>
          <a:solidFill>
            <a:srgbClr val="0A1520"/>
          </a:solidFill>
          <a:ln w="12700">
            <a:solidFill>
              <a:srgbClr val="2A466F"/>
            </a:solidFill>
            <a:prstDash val="solid"/>
          </a:ln>
        </p:spPr>
        <p:txBody>
          <a:bodyPr/>
          <a:lstStyle/>
          <a:p>
            <a:endParaRPr lang="en-GB" sz="1350"/>
          </a:p>
        </p:txBody>
      </p:sp>
      <p:sp>
        <p:nvSpPr>
          <p:cNvPr id="13" name="Text 11"/>
          <p:cNvSpPr/>
          <p:nvPr/>
        </p:nvSpPr>
        <p:spPr>
          <a:xfrm>
            <a:off x="6287364" y="1344168"/>
            <a:ext cx="219456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rgbClr val="A78BFA"/>
                </a:solidFill>
                <a:latin typeface="Trebuchet MS"/>
              </a:rPr>
              <a:t>Empirical security study</a:t>
            </a:r>
            <a:endParaRPr lang="en-US" sz="1400" b="1" dirty="0">
              <a:latin typeface="Trebuchet M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6287364" y="1574622"/>
            <a:ext cx="2444744" cy="7407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400" dirty="0">
                <a:solidFill>
                  <a:srgbClr val="F4F8FF"/>
                </a:solidFill>
                <a:latin typeface="Trebuchet MS"/>
              </a:rPr>
              <a:t>Collect and analyse real or simulated data using a transparent method.</a:t>
            </a:r>
            <a:endParaRPr lang="en-US" sz="1400" dirty="0">
              <a:latin typeface="Trebuchet M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191651" y="2706233"/>
            <a:ext cx="2825496" cy="1280881"/>
          </a:xfrm>
          <a:prstGeom prst="roundRect">
            <a:avLst>
              <a:gd name="adj" fmla="val 11613"/>
            </a:avLst>
          </a:prstGeom>
          <a:solidFill>
            <a:srgbClr val="0A1520"/>
          </a:solidFill>
          <a:ln w="12700">
            <a:solidFill>
              <a:srgbClr val="2A466F"/>
            </a:solidFill>
            <a:prstDash val="solid"/>
          </a:ln>
        </p:spPr>
        <p:txBody>
          <a:bodyPr/>
          <a:lstStyle/>
          <a:p>
            <a:endParaRPr lang="en-GB" sz="1350"/>
          </a:p>
        </p:txBody>
      </p:sp>
      <p:sp>
        <p:nvSpPr>
          <p:cNvPr id="16" name="Text 14"/>
          <p:cNvSpPr/>
          <p:nvPr/>
        </p:nvSpPr>
        <p:spPr>
          <a:xfrm>
            <a:off x="315097" y="2811596"/>
            <a:ext cx="2528064" cy="1415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rgbClr val="F0A500"/>
                </a:solidFill>
                <a:latin typeface="Trebuchet MS"/>
              </a:rPr>
              <a:t>Measurement / benchmarking</a:t>
            </a:r>
            <a:endParaRPr lang="en-US" sz="1400" b="1" dirty="0">
              <a:latin typeface="Trebuchet M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315098" y="3021702"/>
            <a:ext cx="2528064" cy="7265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dirty="0">
                <a:solidFill>
                  <a:srgbClr val="F4F8FF"/>
                </a:solidFill>
                <a:latin typeface="Trebuchet MS"/>
              </a:rPr>
              <a:t>Run controlled experiments to compare protocols, libraries, services or defences.</a:t>
            </a:r>
            <a:endParaRPr lang="en-US" sz="1400" dirty="0">
              <a:latin typeface="Trebuchet MS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3153071" y="2706233"/>
            <a:ext cx="2825496" cy="1280881"/>
          </a:xfrm>
          <a:prstGeom prst="roundRect">
            <a:avLst>
              <a:gd name="adj" fmla="val 11613"/>
            </a:avLst>
          </a:prstGeom>
          <a:solidFill>
            <a:srgbClr val="0A1520"/>
          </a:solidFill>
          <a:ln w="12700">
            <a:solidFill>
              <a:srgbClr val="2A466F"/>
            </a:solidFill>
            <a:prstDash val="solid"/>
          </a:ln>
        </p:spPr>
        <p:txBody>
          <a:bodyPr/>
          <a:lstStyle/>
          <a:p>
            <a:endParaRPr lang="en-GB" sz="1350"/>
          </a:p>
        </p:txBody>
      </p:sp>
      <p:sp>
        <p:nvSpPr>
          <p:cNvPr id="19" name="Text 17"/>
          <p:cNvSpPr/>
          <p:nvPr/>
        </p:nvSpPr>
        <p:spPr>
          <a:xfrm>
            <a:off x="3313583" y="2815962"/>
            <a:ext cx="2411355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rgbClr val="F472B6"/>
                </a:solidFill>
                <a:latin typeface="Trebuchet MS"/>
              </a:rPr>
              <a:t>Policy / governance analysis</a:t>
            </a:r>
            <a:endParaRPr lang="en-US" sz="1400" b="1" dirty="0">
              <a:latin typeface="Trebuchet M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3313584" y="3021702"/>
            <a:ext cx="2357982" cy="7265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dirty="0">
                <a:solidFill>
                  <a:srgbClr val="F4F8FF"/>
                </a:solidFill>
                <a:latin typeface="Trebuchet MS"/>
              </a:rPr>
              <a:t>Evaluate standards, guidance, processes or usable security using an explicit framework.</a:t>
            </a:r>
            <a:endParaRPr lang="en-US" sz="1400" dirty="0">
              <a:latin typeface="Trebuchet MS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6114492" y="2706233"/>
            <a:ext cx="2825496" cy="1280881"/>
          </a:xfrm>
          <a:prstGeom prst="roundRect">
            <a:avLst>
              <a:gd name="adj" fmla="val 11613"/>
            </a:avLst>
          </a:prstGeom>
          <a:solidFill>
            <a:srgbClr val="0A1520"/>
          </a:solidFill>
          <a:ln w="12700">
            <a:solidFill>
              <a:srgbClr val="2A466F"/>
            </a:solidFill>
            <a:prstDash val="solid"/>
          </a:ln>
        </p:spPr>
        <p:txBody>
          <a:bodyPr/>
          <a:lstStyle/>
          <a:p>
            <a:endParaRPr lang="en-GB" sz="1400"/>
          </a:p>
        </p:txBody>
      </p:sp>
      <p:sp>
        <p:nvSpPr>
          <p:cNvPr id="22" name="Text 20"/>
          <p:cNvSpPr/>
          <p:nvPr/>
        </p:nvSpPr>
        <p:spPr>
          <a:xfrm>
            <a:off x="6287363" y="2785092"/>
            <a:ext cx="2604846" cy="2101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rgbClr val="FB923C"/>
                </a:solidFill>
                <a:latin typeface="Trebuchet MS"/>
              </a:rPr>
              <a:t>Security automation or tooling</a:t>
            </a:r>
            <a:endParaRPr lang="en-US" sz="1400" b="1" dirty="0">
              <a:latin typeface="Trebuchet MS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6336792" y="3021702"/>
            <a:ext cx="2395316" cy="7265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dirty="0">
                <a:solidFill>
                  <a:srgbClr val="F4F8FF"/>
                </a:solidFill>
                <a:latin typeface="Trebuchet MS"/>
              </a:rPr>
              <a:t>Create parsers, rules, pipelines or playbooks and show efficacy and maintainability.</a:t>
            </a:r>
            <a:endParaRPr lang="en-US" sz="1400" dirty="0">
              <a:latin typeface="Trebuchet MS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1571726" y="4293359"/>
            <a:ext cx="6000548" cy="464839"/>
          </a:xfrm>
          <a:prstGeom prst="roundRect">
            <a:avLst>
              <a:gd name="adj" fmla="val 29032"/>
            </a:avLst>
          </a:prstGeom>
          <a:solidFill>
            <a:srgbClr val="0D1B2A"/>
          </a:solidFill>
          <a:ln w="12700">
            <a:solidFill>
              <a:srgbClr val="2A466F"/>
            </a:solidFill>
            <a:prstDash val="solid"/>
          </a:ln>
        </p:spPr>
        <p:txBody>
          <a:bodyPr/>
          <a:lstStyle/>
          <a:p>
            <a:endParaRPr lang="en-GB" sz="1350"/>
          </a:p>
        </p:txBody>
      </p:sp>
      <p:sp>
        <p:nvSpPr>
          <p:cNvPr id="25" name="Text 23"/>
          <p:cNvSpPr/>
          <p:nvPr/>
        </p:nvSpPr>
        <p:spPr>
          <a:xfrm>
            <a:off x="1687747" y="4464056"/>
            <a:ext cx="5768506" cy="1234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00" b="1" dirty="0">
                <a:solidFill>
                  <a:srgbClr val="F0A500"/>
                </a:solidFill>
                <a:latin typeface="Trebuchet MS"/>
              </a:rPr>
              <a:t>Critical point: </a:t>
            </a:r>
            <a:r>
              <a:rPr lang="en-US" sz="1200" dirty="0">
                <a:solidFill>
                  <a:srgbClr val="F0A500"/>
                </a:solidFill>
                <a:latin typeface="Trebuchet MS"/>
              </a:rPr>
              <a:t>Whatever format you choose, the work still needs a focused problem, literature, justified method, evaluation, and reflection.</a:t>
            </a:r>
            <a:endParaRPr lang="en-US" sz="1200" dirty="0">
              <a:latin typeface="Trebuchet MS"/>
            </a:endParaRPr>
          </a:p>
        </p:txBody>
      </p:sp>
      <p:sp>
        <p:nvSpPr>
          <p:cNvPr id="26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8534400" y="4889500"/>
            <a:ext cx="177800" cy="1651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 marL="0" algn="l" defTabSz="914400" rtl="0" eaLnBrk="1" latinLnBrk="0" hangingPunct="1">
              <a:defRPr sz="900" kern="1200">
                <a:solidFill>
                  <a:srgbClr val="9DB2C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F7021451-1387-4CA6-816F-3879F97B5CBC}" type="slidenum">
              <a:rPr lang="en-US" sz="1200" smtClean="0">
                <a:latin typeface="Trebuchet MS"/>
              </a:rPr>
              <a:pPr algn="l"/>
              <a:t>9</a:t>
            </a:fld>
            <a:endParaRPr lang="en-US" sz="1200"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41526094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23D27149-417E-4B90-9092-7455180CB69E}">
  <we:reference id="wa200010001" version="1.0.0.1" store="en-US" storeType="OMEX"/>
  <we:alternateReferences>
    <we:reference id="WA200010001" version="1.0.0.1" store="" storeType="OMEX"/>
  </we:alternateReferences>
  <we:properties>
    <we:property name="claude.fileId" value="&quot;ed87ba6a-ffb3-4281-a640-8052b5e85d50&quot;"/>
  </we:properties>
  <we:bindings/>
  <we:snapshot xmlns:r="http://schemas.openxmlformats.org/officeDocument/2006/relationships"/>
</we:webextension>
</file>

<file path=docMetadata/LabelInfo.xml><?xml version="1.0" encoding="utf-8"?>
<clbl:labelList xmlns:clbl="http://schemas.microsoft.com/office/2020/mipLabelMetadata">
  <clbl:label id="{0c7fd77c-bf1b-4511-8a0d-ca095442aa9f}" enabled="1" method="Privileged" siteId="{07ef1208-413c-4b5e-9cdd-64ef305754f0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1208</TotalTime>
  <Words>3302</Words>
  <Application>Microsoft Office PowerPoint</Application>
  <PresentationFormat>On-screen Show (16:9)</PresentationFormat>
  <Paragraphs>423</Paragraphs>
  <Slides>29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Calibri</vt:lpstr>
      <vt:lpstr>Trebuchet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UFCE8A-30-3 Year 2 Summer Preparation</dc:title>
  <dc:subject>PptxGenJS Presentation</dc:subject>
  <dc:creator>Jonathan6.White@uwe.ac.uk</dc:creator>
  <cp:lastModifiedBy>Jonathan White</cp:lastModifiedBy>
  <cp:revision>6</cp:revision>
  <dcterms:created xsi:type="dcterms:W3CDTF">2026-04-01T08:12:26Z</dcterms:created>
  <dcterms:modified xsi:type="dcterms:W3CDTF">2026-05-05T12:36:05Z</dcterms:modified>
</cp:coreProperties>
</file>